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5"/>
  </p:notesMasterIdLst>
  <p:handoutMasterIdLst>
    <p:handoutMasterId r:id="rId16"/>
  </p:handoutMasterIdLst>
  <p:sldIdLst>
    <p:sldId id="256" r:id="rId2"/>
    <p:sldId id="258" r:id="rId3"/>
    <p:sldId id="270" r:id="rId4"/>
    <p:sldId id="271" r:id="rId5"/>
    <p:sldId id="273" r:id="rId6"/>
    <p:sldId id="280" r:id="rId7"/>
    <p:sldId id="279" r:id="rId8"/>
    <p:sldId id="274" r:id="rId9"/>
    <p:sldId id="281" r:id="rId10"/>
    <p:sldId id="278" r:id="rId11"/>
    <p:sldId id="277" r:id="rId12"/>
    <p:sldId id="269" r:id="rId13"/>
    <p:sldId id="263"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69" autoAdjust="0"/>
  </p:normalViewPr>
  <p:slideViewPr>
    <p:cSldViewPr>
      <p:cViewPr varScale="1">
        <p:scale>
          <a:sx n="29" d="100"/>
          <a:sy n="29" d="100"/>
        </p:scale>
        <p:origin x="1074" y="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9775A-7514-4E1F-A42F-C83249A20BF7}" type="datetimeFigureOut">
              <a:rPr lang="ru-RU" smtClean="0"/>
              <a:t>09.12.2021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65F64-BA58-4F55-9F86-35F90F85BFC9}" type="slidenum">
              <a:rPr lang="ru-RU" smtClean="0"/>
              <a:t>‹#›</a:t>
            </a:fld>
            <a:endParaRPr lang="ru-RU"/>
          </a:p>
        </p:txBody>
      </p:sp>
    </p:spTree>
    <p:extLst>
      <p:ext uri="{BB962C8B-B14F-4D97-AF65-F5344CB8AC3E}">
        <p14:creationId xmlns:p14="http://schemas.microsoft.com/office/powerpoint/2010/main" val="3686736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Helvetica Neue"/>
                <a:ea typeface="Helvetica Neue"/>
                <a:cs typeface="Helvetica Neue"/>
                <a:sym typeface="Helvetica Neue"/>
              </a:rPr>
              <a:t>С приходом компьютерной графики, анимации и мультфильмов дизайнерские студии заметили, что чрезмерный реализм в изображении персонажей отталкивает зрителя и, порой, способен вызвать испуг.</a:t>
            </a:r>
          </a:p>
          <a:p>
            <a:r>
              <a:rPr lang="ru-RU" sz="2200" dirty="0" smtClean="0">
                <a:effectLst/>
                <a:latin typeface="Helvetica Neue"/>
                <a:ea typeface="Helvetica Neue"/>
                <a:cs typeface="Helvetica Neue"/>
                <a:sym typeface="Helvetica Neue"/>
              </a:rPr>
              <a:t>В 1988 году киностудия </a:t>
            </a:r>
            <a:r>
              <a:rPr lang="ru-RU" sz="2200" dirty="0" err="1" smtClean="0">
                <a:effectLst/>
                <a:latin typeface="Helvetica Neue"/>
                <a:ea typeface="Helvetica Neue"/>
                <a:cs typeface="Helvetica Neue"/>
                <a:sym typeface="Helvetica Neue"/>
              </a:rPr>
              <a:t>Pixar</a:t>
            </a:r>
            <a:r>
              <a:rPr lang="ru-RU" sz="2200" dirty="0" smtClean="0">
                <a:effectLst/>
                <a:latin typeface="Helvetica Neue"/>
                <a:ea typeface="Helvetica Neue"/>
                <a:cs typeface="Helvetica Neue"/>
                <a:sym typeface="Helvetica Neue"/>
              </a:rPr>
              <a:t> выпустила короткометражный мультфильм «Оловянная игрушка», в которой создала своеобразного антигероя - малыша по имени Билли, терроризировавшего команду игрушек. Билли имел исключительно реалистичные человеческие черты, несмотря на то, что вокруг него было изображено мультипликационное, неправдоподобное окружение.</a:t>
            </a:r>
          </a:p>
          <a:p>
            <a:r>
              <a:rPr lang="ru-RU" sz="2200" dirty="0" smtClean="0">
                <a:effectLst/>
                <a:latin typeface="Helvetica Neue"/>
                <a:ea typeface="Helvetica Neue"/>
                <a:cs typeface="Helvetica Neue"/>
                <a:sym typeface="Helvetica Neue"/>
              </a:rPr>
              <a:t>Реакция зрителей на данный мультфильм была резко негативной. Вскоре студия </a:t>
            </a:r>
            <a:r>
              <a:rPr lang="ru-RU" sz="2200" dirty="0" err="1" smtClean="0">
                <a:effectLst/>
                <a:latin typeface="Helvetica Neue"/>
                <a:ea typeface="Helvetica Neue"/>
                <a:cs typeface="Helvetica Neue"/>
                <a:sym typeface="Helvetica Neue"/>
              </a:rPr>
              <a:t>Pixar</a:t>
            </a:r>
            <a:r>
              <a:rPr lang="ru-RU" sz="2200" dirty="0" smtClean="0">
                <a:effectLst/>
                <a:latin typeface="Helvetica Neue"/>
                <a:ea typeface="Helvetica Neue"/>
                <a:cs typeface="Helvetica Neue"/>
                <a:sym typeface="Helvetica Neue"/>
              </a:rPr>
              <a:t> прекратила свои эксперименты и сосредоточилась на изображении живых игрушек, милых животных и не реалистичных персонажей.</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Helvetica Neue"/>
                <a:ea typeface="Helvetica Neue"/>
                <a:cs typeface="Helvetica Neue"/>
                <a:sym typeface="Helvetica Neue"/>
              </a:rPr>
              <a:t>Сегодня такую резкую эмоциональную реакцию на человекоподобные искусственные существа называют «зловещая долина» (англ. </a:t>
            </a:r>
            <a:r>
              <a:rPr lang="ru-RU" sz="2200" dirty="0" err="1" smtClean="0">
                <a:effectLst/>
                <a:latin typeface="Helvetica Neue"/>
                <a:ea typeface="Helvetica Neue"/>
                <a:cs typeface="Helvetica Neue"/>
                <a:sym typeface="Helvetica Neue"/>
              </a:rPr>
              <a:t>Uncanny</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valley</a:t>
            </a:r>
            <a:r>
              <a:rPr lang="ru-RU" sz="2200" dirty="0" smtClean="0">
                <a:effectLst/>
                <a:latin typeface="Helvetica Neue"/>
                <a:ea typeface="Helvetica Neue"/>
                <a:cs typeface="Helvetica Neue"/>
                <a:sym typeface="Helvetica Neue"/>
              </a:rPr>
              <a:t>), данный термин впервые был использован японским инженером-</a:t>
            </a:r>
            <a:r>
              <a:rPr lang="ru-RU" sz="2200" dirty="0" err="1" smtClean="0">
                <a:effectLst/>
                <a:latin typeface="Helvetica Neue"/>
                <a:ea typeface="Helvetica Neue"/>
                <a:cs typeface="Helvetica Neue"/>
                <a:sym typeface="Helvetica Neue"/>
              </a:rPr>
              <a:t>робототехником</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Masahiro</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Mori</a:t>
            </a:r>
            <a:r>
              <a:rPr lang="ru-RU" sz="2200" dirty="0" smtClean="0">
                <a:effectLst/>
                <a:latin typeface="Helvetica Neue"/>
                <a:ea typeface="Helvetica Neue"/>
                <a:cs typeface="Helvetica Neue"/>
                <a:sym typeface="Helvetica Neue"/>
              </a:rPr>
              <a:t> при описании человеческих эмоций, возникающих при зрительном контакте с механизмами, имеющими разный уровень схожести с человеком. Ученые не до конца понимают природу данного феномена и не могут утверждать, что он проявляется у всех людей. </a:t>
            </a:r>
          </a:p>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Helvetica Neue"/>
              <a:ea typeface="Helvetica Neue"/>
              <a:cs typeface="Helvetica Neue"/>
              <a:sym typeface="Helvetica Neue"/>
            </a:endParaRPr>
          </a:p>
          <a:p>
            <a:endParaRPr lang="ru-RU" dirty="0"/>
          </a:p>
        </p:txBody>
      </p:sp>
    </p:spTree>
    <p:extLst>
      <p:ext uri="{BB962C8B-B14F-4D97-AF65-F5344CB8AC3E}">
        <p14:creationId xmlns:p14="http://schemas.microsoft.com/office/powerpoint/2010/main" val="110663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dirty="0" smtClean="0">
                <a:effectLst/>
                <a:latin typeface="Helvetica Neue"/>
                <a:ea typeface="Helvetica Neue"/>
                <a:cs typeface="Helvetica Neue"/>
                <a:sym typeface="Helvetica Neue"/>
              </a:rPr>
              <a:t>Эффект «зловещей долины» — это гипотеза, по которой робот или другой объект, выглядящий или действующий примерно, как человек, вызывает неприязнь и отвращение у людей-наблюдателей (рис.2).</a:t>
            </a:r>
          </a:p>
          <a:p>
            <a:r>
              <a:rPr lang="ru-RU" sz="2200" dirty="0" smtClean="0">
                <a:effectLst/>
                <a:latin typeface="Helvetica Neue"/>
                <a:ea typeface="Helvetica Neue"/>
                <a:cs typeface="Helvetica Neue"/>
                <a:sym typeface="Helvetica Neue"/>
              </a:rPr>
              <a:t>На графике видно, что плавное нарастание привлекательности по мере того, как усиливается сходство сущности с человеком, сменяется резким провалом — «зловещей долиной». Чувство зрителя резко падает в странную долину, когда искусственная фигура пытается, но не в состоянии имитировать облик реалистичного человека.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Helvetica Neue"/>
                <a:ea typeface="Helvetica Neue"/>
                <a:cs typeface="Helvetica Neue"/>
                <a:sym typeface="Helvetica Neue"/>
              </a:rPr>
              <a:t>Мозгу недостаточно схожести робота с человеком по внешним признакам, для идентификации сущности, необходимо реалистичное человекоподобное поведение существа, зрительный контакт, непрерывистые плавные движения.</a:t>
            </a:r>
          </a:p>
          <a:p>
            <a:endParaRPr lang="ru-RU" dirty="0"/>
          </a:p>
        </p:txBody>
      </p:sp>
    </p:spTree>
    <p:extLst>
      <p:ext uri="{BB962C8B-B14F-4D97-AF65-F5344CB8AC3E}">
        <p14:creationId xmlns:p14="http://schemas.microsoft.com/office/powerpoint/2010/main" val="127759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dirty="0" smtClean="0">
                <a:effectLst/>
                <a:latin typeface="Helvetica Neue"/>
                <a:ea typeface="Helvetica Neue"/>
                <a:cs typeface="Helvetica Neue"/>
                <a:sym typeface="Helvetica Neue"/>
              </a:rPr>
              <a:t>Для оценки существования эффекта необходимо было подобрать роботов так, чтобы их значения </a:t>
            </a:r>
            <a:r>
              <a:rPr lang="ru-RU" sz="2200" dirty="0" err="1" smtClean="0">
                <a:effectLst/>
                <a:latin typeface="Helvetica Neue"/>
                <a:ea typeface="Helvetica Neue"/>
                <a:cs typeface="Helvetica Neue"/>
                <a:sym typeface="Helvetica Neue"/>
              </a:rPr>
              <a:t>человекоподобности</a:t>
            </a:r>
            <a:r>
              <a:rPr lang="ru-RU" sz="2200" dirty="0" smtClean="0">
                <a:effectLst/>
                <a:latin typeface="Helvetica Neue"/>
                <a:ea typeface="Helvetica Neue"/>
                <a:cs typeface="Helvetica Neue"/>
                <a:sym typeface="Helvetica Neue"/>
              </a:rPr>
              <a:t> </a:t>
            </a:r>
            <a:r>
              <a:rPr lang="ru-RU" sz="2200" b="1" dirty="0" smtClean="0">
                <a:effectLst/>
                <a:latin typeface="Helvetica Neue"/>
                <a:ea typeface="Helvetica Neue"/>
                <a:cs typeface="Helvetica Neue"/>
                <a:sym typeface="Helvetica Neue"/>
              </a:rPr>
              <a:t>равномерно</a:t>
            </a:r>
            <a:r>
              <a:rPr lang="ru-RU" sz="2200" dirty="0" smtClean="0">
                <a:effectLst/>
                <a:latin typeface="Helvetica Neue"/>
                <a:ea typeface="Helvetica Neue"/>
                <a:cs typeface="Helvetica Neue"/>
                <a:sym typeface="Helvetica Neue"/>
              </a:rPr>
              <a:t> распределились на графике. Первого робота мы попытались выбрать так, чтобы его </a:t>
            </a:r>
            <a:r>
              <a:rPr lang="ru-RU" sz="2200" dirty="0" err="1" smtClean="0">
                <a:effectLst/>
                <a:latin typeface="Helvetica Neue"/>
                <a:ea typeface="Helvetica Neue"/>
                <a:cs typeface="Helvetica Neue"/>
                <a:sym typeface="Helvetica Neue"/>
              </a:rPr>
              <a:t>человекоподобность</a:t>
            </a:r>
            <a:r>
              <a:rPr lang="ru-RU" sz="2200" dirty="0" smtClean="0">
                <a:effectLst/>
                <a:latin typeface="Helvetica Neue"/>
                <a:ea typeface="Helvetica Neue"/>
                <a:cs typeface="Helvetica Neue"/>
                <a:sym typeface="Helvetica Neue"/>
              </a:rPr>
              <a:t> была близка к </a:t>
            </a:r>
            <a:r>
              <a:rPr lang="ru-RU" sz="2200" b="1" dirty="0" smtClean="0">
                <a:effectLst/>
                <a:latin typeface="Helvetica Neue"/>
                <a:ea typeface="Helvetica Neue"/>
                <a:cs typeface="Helvetica Neue"/>
                <a:sym typeface="Helvetica Neue"/>
              </a:rPr>
              <a:t>минимальной</a:t>
            </a:r>
            <a:r>
              <a:rPr lang="ru-RU" sz="2200" dirty="0" smtClean="0">
                <a:effectLst/>
                <a:latin typeface="Helvetica Neue"/>
                <a:ea typeface="Helvetica Neue"/>
                <a:cs typeface="Helvetica Neue"/>
                <a:sym typeface="Helvetica Neue"/>
              </a:rPr>
              <a:t>, для последнего соответственно к </a:t>
            </a:r>
            <a:r>
              <a:rPr lang="ru-RU" sz="2200" b="1" dirty="0" smtClean="0">
                <a:effectLst/>
                <a:latin typeface="Helvetica Neue"/>
                <a:ea typeface="Helvetica Neue"/>
                <a:cs typeface="Helvetica Neue"/>
                <a:sym typeface="Helvetica Neue"/>
              </a:rPr>
              <a:t>максимальной</a:t>
            </a:r>
            <a:r>
              <a:rPr lang="ru-RU" sz="2200" dirty="0" smtClean="0">
                <a:effectLst/>
                <a:latin typeface="Helvetica Neue"/>
                <a:ea typeface="Helvetica Neue"/>
                <a:cs typeface="Helvetica Neue"/>
                <a:sym typeface="Helvetica Neue"/>
              </a:rPr>
              <a:t>. На графике изображены примерные диапазоны человечности роботов. </a:t>
            </a:r>
          </a:p>
          <a:p>
            <a:r>
              <a:rPr lang="ru-RU" sz="2200" dirty="0" smtClean="0">
                <a:effectLst/>
                <a:latin typeface="Helvetica Neue"/>
                <a:ea typeface="Helvetica Neue"/>
                <a:cs typeface="Helvetica Neue"/>
                <a:sym typeface="Helvetica Neue"/>
              </a:rPr>
              <a:t>В качестве испытуемых были выбраны девушки 18-20 лет. Исследование </a:t>
            </a:r>
            <a:r>
              <a:rPr lang="ru-RU" sz="2200" dirty="0" err="1" smtClean="0">
                <a:effectLst/>
                <a:latin typeface="Helvetica Neue"/>
                <a:ea typeface="Helvetica Neue"/>
                <a:cs typeface="Helvetica Neue"/>
                <a:sym typeface="Helvetica Neue"/>
              </a:rPr>
              <a:t>Adrianna</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Mendrek</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Monreal</a:t>
            </a:r>
            <a:r>
              <a:rPr lang="ru-RU" sz="2200" dirty="0" smtClean="0">
                <a:effectLst/>
                <a:latin typeface="Helvetica Neue"/>
                <a:ea typeface="Helvetica Neue"/>
                <a:cs typeface="Helvetica Neue"/>
                <a:sym typeface="Helvetica Neue"/>
              </a:rPr>
              <a:t> </a:t>
            </a:r>
            <a:r>
              <a:rPr lang="ru-RU" sz="2200" dirty="0" err="1" smtClean="0">
                <a:effectLst/>
                <a:latin typeface="Helvetica Neue"/>
                <a:ea typeface="Helvetica Neue"/>
                <a:cs typeface="Helvetica Neue"/>
                <a:sym typeface="Helvetica Neue"/>
              </a:rPr>
              <a:t>university</a:t>
            </a:r>
            <a:r>
              <a:rPr lang="ru-RU" sz="2200" dirty="0" smtClean="0">
                <a:effectLst/>
                <a:latin typeface="Helvetica Neue"/>
                <a:ea typeface="Helvetica Neue"/>
                <a:cs typeface="Helvetica Neue"/>
                <a:sym typeface="Helvetica Neue"/>
              </a:rPr>
              <a:t>, 2015) предполагает, что более высокая эмоциональность женского пола может улучшить точность и эффективность исследования, так как увеличит производительность приложения анализа эмоций.</a:t>
            </a:r>
          </a:p>
          <a:p>
            <a:endParaRPr lang="ru-RU" dirty="0"/>
          </a:p>
        </p:txBody>
      </p:sp>
    </p:spTree>
    <p:extLst>
      <p:ext uri="{BB962C8B-B14F-4D97-AF65-F5344CB8AC3E}">
        <p14:creationId xmlns:p14="http://schemas.microsoft.com/office/powerpoint/2010/main" val="206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dirty="0" smtClean="0">
                <a:effectLst/>
                <a:latin typeface="Helvetica Neue"/>
                <a:ea typeface="Helvetica Neue"/>
                <a:cs typeface="Helvetica Neue"/>
                <a:sym typeface="Helvetica Neue"/>
              </a:rPr>
              <a:t>Сначала исследуемым были показаны видеоролики, где люди совершали какое-то действие, затем показано то же действие, совершаемое роботом (для</a:t>
            </a:r>
            <a:r>
              <a:rPr lang="ru-RU" sz="2200" baseline="0" dirty="0" smtClean="0">
                <a:effectLst/>
                <a:latin typeface="Helvetica Neue"/>
                <a:ea typeface="Helvetica Neue"/>
                <a:cs typeface="Helvetica Neue"/>
                <a:sym typeface="Helvetica Neue"/>
              </a:rPr>
              <a:t> случаев где робот был копией человека</a:t>
            </a:r>
            <a:r>
              <a:rPr lang="ru-RU" sz="2200" dirty="0" smtClean="0">
                <a:effectLst/>
                <a:latin typeface="Helvetica Neue"/>
                <a:ea typeface="Helvetica Neue"/>
                <a:cs typeface="Helvetica Neue"/>
                <a:sym typeface="Helvetica Neue"/>
              </a:rPr>
              <a:t>). Далее, были записаны лица людей и их и эмоции на видео по предварительному согласию и впоследствии загружали записи в приложение «</a:t>
            </a:r>
            <a:r>
              <a:rPr lang="en-US" sz="2200" dirty="0" err="1" smtClean="0">
                <a:effectLst/>
                <a:latin typeface="Helvetica Neue"/>
                <a:ea typeface="Helvetica Neue"/>
                <a:cs typeface="Helvetica Neue"/>
                <a:sym typeface="Helvetica Neue"/>
              </a:rPr>
              <a:t>emotionsdemo</a:t>
            </a:r>
            <a:r>
              <a:rPr lang="ru-RU" sz="2200" dirty="0" smtClean="0">
                <a:effectLst/>
                <a:latin typeface="Helvetica Neue"/>
                <a:ea typeface="Helvetica Neue"/>
                <a:cs typeface="Helvetica Neue"/>
                <a:sym typeface="Helvetica Neue"/>
              </a:rPr>
              <a:t>» для машинного анализа эмоций испытуемых.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Helvetica Neue"/>
                <a:ea typeface="Helvetica Neue"/>
                <a:cs typeface="Helvetica Neue"/>
                <a:sym typeface="Helvetica Neue"/>
              </a:rPr>
              <a:t>Также испытуемые оценивали свое отношение к каждому роботу по шкале от 1 до 7, где 1 – негативное, 4 – нейтральное, 7 – положительное. Это нужно было для того, чтобы приблизительно сравнить результаты машинного анализа и реального отношения для проверки корректности работы приложения.</a:t>
            </a:r>
          </a:p>
          <a:p>
            <a:endParaRPr lang="ru-RU" dirty="0"/>
          </a:p>
        </p:txBody>
      </p:sp>
    </p:spTree>
    <p:extLst>
      <p:ext uri="{BB962C8B-B14F-4D97-AF65-F5344CB8AC3E}">
        <p14:creationId xmlns:p14="http://schemas.microsoft.com/office/powerpoint/2010/main" val="78988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dirty="0" smtClean="0">
                <a:effectLst/>
                <a:latin typeface="Helvetica Neue"/>
                <a:ea typeface="Helvetica Neue"/>
                <a:cs typeface="Helvetica Neue"/>
                <a:sym typeface="Helvetica Neue"/>
              </a:rPr>
              <a:t>Для получения графика зависимости улучшения восприятия от </a:t>
            </a:r>
            <a:r>
              <a:rPr lang="ru-RU" sz="2200" dirty="0" err="1" smtClean="0">
                <a:effectLst/>
                <a:latin typeface="Helvetica Neue"/>
                <a:ea typeface="Helvetica Neue"/>
                <a:cs typeface="Helvetica Neue"/>
                <a:sym typeface="Helvetica Neue"/>
              </a:rPr>
              <a:t>человекоподобности</a:t>
            </a:r>
            <a:r>
              <a:rPr lang="ru-RU" sz="2200" dirty="0" smtClean="0">
                <a:effectLst/>
                <a:latin typeface="Helvetica Neue"/>
                <a:ea typeface="Helvetica Neue"/>
                <a:cs typeface="Helvetica Neue"/>
                <a:sym typeface="Helvetica Neue"/>
              </a:rPr>
              <a:t> мы рассчитали среднее количество позитивных (</a:t>
            </a:r>
            <a:r>
              <a:rPr lang="en-US" sz="2200" dirty="0" smtClean="0">
                <a:effectLst/>
                <a:latin typeface="Helvetica Neue"/>
                <a:ea typeface="Helvetica Neue"/>
                <a:cs typeface="Helvetica Neue"/>
                <a:sym typeface="Helvetica Neue"/>
              </a:rPr>
              <a:t>P</a:t>
            </a:r>
            <a:r>
              <a:rPr lang="ru-RU" sz="2200" dirty="0" smtClean="0">
                <a:effectLst/>
                <a:latin typeface="Helvetica Neue"/>
                <a:ea typeface="Helvetica Neue"/>
                <a:cs typeface="Helvetica Neue"/>
                <a:sym typeface="Helvetica Neue"/>
              </a:rPr>
              <a:t>), негативных (</a:t>
            </a:r>
            <a:r>
              <a:rPr lang="en-US" sz="2200" dirty="0" smtClean="0">
                <a:effectLst/>
                <a:latin typeface="Helvetica Neue"/>
                <a:ea typeface="Helvetica Neue"/>
                <a:cs typeface="Helvetica Neue"/>
                <a:sym typeface="Helvetica Neue"/>
              </a:rPr>
              <a:t>N</a:t>
            </a:r>
            <a:r>
              <a:rPr lang="ru-RU" sz="2200" dirty="0" smtClean="0">
                <a:effectLst/>
                <a:latin typeface="Helvetica Neue"/>
                <a:ea typeface="Helvetica Neue"/>
                <a:cs typeface="Helvetica Neue"/>
                <a:sym typeface="Helvetica Neue"/>
              </a:rPr>
              <a:t>) эмоций и их разницу (</a:t>
            </a:r>
            <a:r>
              <a:rPr lang="en-US" sz="2200" dirty="0" smtClean="0">
                <a:effectLst/>
                <a:latin typeface="Helvetica Neue"/>
                <a:ea typeface="Helvetica Neue"/>
                <a:cs typeface="Helvetica Neue"/>
                <a:sym typeface="Helvetica Neue"/>
              </a:rPr>
              <a:t>P</a:t>
            </a:r>
            <a:r>
              <a:rPr lang="ru-RU" sz="2200" dirty="0" smtClean="0">
                <a:effectLst/>
                <a:latin typeface="Helvetica Neue"/>
                <a:ea typeface="Helvetica Neue"/>
                <a:cs typeface="Helvetica Neue"/>
                <a:sym typeface="Helvetica Neue"/>
              </a:rPr>
              <a:t> – </a:t>
            </a:r>
            <a:r>
              <a:rPr lang="en-US" sz="2200" dirty="0" smtClean="0">
                <a:effectLst/>
                <a:latin typeface="Helvetica Neue"/>
                <a:ea typeface="Helvetica Neue"/>
                <a:cs typeface="Helvetica Neue"/>
                <a:sym typeface="Helvetica Neue"/>
              </a:rPr>
              <a:t>N</a:t>
            </a:r>
            <a:r>
              <a:rPr lang="ru-RU" sz="2200" dirty="0" smtClean="0">
                <a:effectLst/>
                <a:latin typeface="Helvetica Neue"/>
                <a:ea typeface="Helvetica Neue"/>
                <a:cs typeface="Helvetica Neue"/>
                <a:sym typeface="Helvetica Neue"/>
              </a:rPr>
              <a:t>). Значение (</a:t>
            </a:r>
            <a:r>
              <a:rPr lang="en-US" sz="2200" dirty="0" smtClean="0">
                <a:effectLst/>
                <a:latin typeface="Helvetica Neue"/>
                <a:ea typeface="Helvetica Neue"/>
                <a:cs typeface="Helvetica Neue"/>
                <a:sym typeface="Helvetica Neue"/>
              </a:rPr>
              <a:t>P</a:t>
            </a:r>
            <a:r>
              <a:rPr lang="ru-RU" sz="2200" dirty="0" smtClean="0">
                <a:effectLst/>
                <a:latin typeface="Helvetica Neue"/>
                <a:ea typeface="Helvetica Neue"/>
                <a:cs typeface="Helvetica Neue"/>
                <a:sym typeface="Helvetica Neue"/>
              </a:rPr>
              <a:t>-</a:t>
            </a:r>
            <a:r>
              <a:rPr lang="en-US" sz="2200" dirty="0" smtClean="0">
                <a:effectLst/>
                <a:latin typeface="Helvetica Neue"/>
                <a:ea typeface="Helvetica Neue"/>
                <a:cs typeface="Helvetica Neue"/>
                <a:sym typeface="Helvetica Neue"/>
              </a:rPr>
              <a:t>N</a:t>
            </a:r>
            <a:r>
              <a:rPr lang="ru-RU" sz="2200" dirty="0" smtClean="0">
                <a:effectLst/>
                <a:latin typeface="Helvetica Neue"/>
                <a:ea typeface="Helvetica Neue"/>
                <a:cs typeface="Helvetica Neue"/>
                <a:sym typeface="Helvetica Neue"/>
              </a:rPr>
              <a:t>) мы приняли за ось восприятия, так как чем оно выше, тем больше позитивных эмоций человек испытывает, т.е. тем лучше восприятие. На оси </a:t>
            </a:r>
            <a:r>
              <a:rPr lang="ru-RU" sz="2200" dirty="0" err="1" smtClean="0">
                <a:effectLst/>
                <a:latin typeface="Helvetica Neue"/>
                <a:ea typeface="Helvetica Neue"/>
                <a:cs typeface="Helvetica Neue"/>
                <a:sym typeface="Helvetica Neue"/>
              </a:rPr>
              <a:t>человекоподобности</a:t>
            </a:r>
            <a:r>
              <a:rPr lang="ru-RU" sz="2200" dirty="0" smtClean="0">
                <a:effectLst/>
                <a:latin typeface="Helvetica Neue"/>
                <a:ea typeface="Helvetica Neue"/>
                <a:cs typeface="Helvetica Neue"/>
                <a:sym typeface="Helvetica Neue"/>
              </a:rPr>
              <a:t> мы разместили роботов в соответствии с нашими изначальными оценками. Получился следующий график</a:t>
            </a:r>
            <a:endParaRPr lang="ru-RU" dirty="0"/>
          </a:p>
        </p:txBody>
      </p:sp>
    </p:spTree>
    <p:extLst>
      <p:ext uri="{BB962C8B-B14F-4D97-AF65-F5344CB8AC3E}">
        <p14:creationId xmlns:p14="http://schemas.microsoft.com/office/powerpoint/2010/main" val="29665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Helvetica Neue"/>
                <a:ea typeface="Helvetica Neue"/>
                <a:cs typeface="Helvetica Neue"/>
                <a:sym typeface="Helvetica Neue"/>
              </a:rPr>
              <a:t>При расчетах пиков эмоций (максимумов) было обнаружено, что видео с роботом </a:t>
            </a:r>
            <a:r>
              <a:rPr lang="en-US" sz="2200" dirty="0" smtClean="0">
                <a:effectLst/>
                <a:latin typeface="Helvetica Neue"/>
                <a:ea typeface="Helvetica Neue"/>
                <a:cs typeface="Helvetica Neue"/>
                <a:sym typeface="Helvetica Neue"/>
              </a:rPr>
              <a:t>E</a:t>
            </a:r>
            <a:r>
              <a:rPr lang="ru-RU" sz="2200" dirty="0" smtClean="0">
                <a:effectLst/>
                <a:latin typeface="Helvetica Neue"/>
                <a:ea typeface="Helvetica Neue"/>
                <a:cs typeface="Helvetica Neue"/>
                <a:sym typeface="Helvetica Neue"/>
              </a:rPr>
              <a:t> вызывало наихудшую реакцию. Эмоциональный анализ приложения показал, что нейтральная (с небольшим преобладанием удивления и счастья) реакция на видео с роботом </a:t>
            </a:r>
            <a:r>
              <a:rPr lang="en-US" sz="2200" dirty="0" smtClean="0">
                <a:effectLst/>
                <a:latin typeface="Helvetica Neue"/>
                <a:ea typeface="Helvetica Neue"/>
                <a:cs typeface="Helvetica Neue"/>
                <a:sym typeface="Helvetica Neue"/>
              </a:rPr>
              <a:t>D</a:t>
            </a:r>
            <a:r>
              <a:rPr lang="ru-RU" sz="2200" dirty="0" smtClean="0">
                <a:effectLst/>
                <a:latin typeface="Helvetica Neue"/>
                <a:ea typeface="Helvetica Neue"/>
                <a:cs typeface="Helvetica Neue"/>
                <a:sym typeface="Helvetica Neue"/>
              </a:rPr>
              <a:t>, граничащим с роботом </a:t>
            </a:r>
            <a:r>
              <a:rPr lang="en-US" sz="2200" dirty="0" smtClean="0">
                <a:effectLst/>
                <a:latin typeface="Helvetica Neue"/>
                <a:ea typeface="Helvetica Neue"/>
                <a:cs typeface="Helvetica Neue"/>
                <a:sym typeface="Helvetica Neue"/>
              </a:rPr>
              <a:t>E</a:t>
            </a:r>
            <a:r>
              <a:rPr lang="ru-RU" sz="2200" dirty="0" smtClean="0">
                <a:effectLst/>
                <a:latin typeface="Helvetica Neue"/>
                <a:ea typeface="Helvetica Neue"/>
                <a:cs typeface="Helvetica Neue"/>
                <a:sym typeface="Helvetica Neue"/>
              </a:rPr>
              <a:t>, сменяется резким скачком негативных эмоций при переходе к видео с роботом </a:t>
            </a:r>
            <a:r>
              <a:rPr lang="en-US" sz="2200" dirty="0" smtClean="0">
                <a:effectLst/>
                <a:latin typeface="Helvetica Neue"/>
                <a:ea typeface="Helvetica Neue"/>
                <a:cs typeface="Helvetica Neue"/>
                <a:sym typeface="Helvetica Neue"/>
              </a:rPr>
              <a:t>E</a:t>
            </a:r>
            <a:endParaRPr lang="ru-RU" sz="2200" dirty="0" smtClean="0">
              <a:effectLst/>
              <a:latin typeface="Helvetica Neue"/>
              <a:ea typeface="Helvetica Neue"/>
              <a:cs typeface="Helvetica Neue"/>
              <a:sym typeface="Helvetica Neue"/>
            </a:endParaRPr>
          </a:p>
          <a:p>
            <a:endParaRPr lang="ru-RU" dirty="0"/>
          </a:p>
        </p:txBody>
      </p:sp>
    </p:spTree>
    <p:extLst>
      <p:ext uri="{BB962C8B-B14F-4D97-AF65-F5344CB8AC3E}">
        <p14:creationId xmlns:p14="http://schemas.microsoft.com/office/powerpoint/2010/main" val="3597685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sz="2200" dirty="0" smtClean="0">
                <a:effectLst/>
                <a:latin typeface="Helvetica Neue"/>
                <a:ea typeface="Helvetica Neue"/>
                <a:cs typeface="Helvetica Neue"/>
                <a:sym typeface="Helvetica Neue"/>
              </a:rPr>
              <a:t>В среднем роботы вызывают меньше счастья чем люди, однако если смотреть на конкретных роботов отдельно, то ситуация меняется. Возможно, это связано с тем, что участники считают действия некоторых роботов забавными и это вызывает у них позитивные эмоции.</a:t>
            </a:r>
          </a:p>
          <a:p>
            <a:r>
              <a:rPr lang="ru-RU" sz="2200" dirty="0" smtClean="0">
                <a:effectLst/>
                <a:latin typeface="Helvetica Neue"/>
                <a:ea typeface="Helvetica Neue"/>
                <a:cs typeface="Helvetica Neue"/>
                <a:sym typeface="Helvetica Neue"/>
              </a:rPr>
              <a:t>Для повышения достоверности мы сравнили данные с результатами, которые дали сами испытуемые</a:t>
            </a:r>
          </a:p>
          <a:p>
            <a:r>
              <a:rPr lang="ru-RU" sz="2200" dirty="0" smtClean="0">
                <a:effectLst/>
                <a:latin typeface="Helvetica Neue"/>
                <a:ea typeface="Helvetica Neue"/>
                <a:cs typeface="Helvetica Neue"/>
                <a:sym typeface="Helvetica Neue"/>
              </a:rPr>
              <a:t>Приведенная выше статистика охватывает маленькую выборку людей и роботов, поэтому может лишь приблизительно оценить ситуацию. Помимо этого, возможны отклонения, связанные с погрешностью работы приложения анализа эмоций. Для получения более четкой картины необходимо провести исследование в более обширной области (увеличить число роботов и количество людей).</a:t>
            </a:r>
          </a:p>
          <a:p>
            <a:r>
              <a:rPr lang="ru-RU" sz="2200" dirty="0" smtClean="0">
                <a:effectLst/>
                <a:latin typeface="Helvetica Neue"/>
                <a:ea typeface="Helvetica Neue"/>
                <a:cs typeface="Helvetica Neue"/>
                <a:sym typeface="Helvetica Neue"/>
              </a:rPr>
              <a:t>Таким образом, есть все предпосылки считать, что эффект «зловещей долины» существует. Гипотеза, поставленная в начале исследования подтверждена, эффект «Зловещая долина» действительно может вызывать отрицательные чувства у людей, но стоит учесть, что для каждого человека эффект действует с разной силой. Так же стоит заметить, что эффект может вызывать не только отрицательные чувства, но и положительные, в зависимости от человека.</a:t>
            </a:r>
          </a:p>
          <a:p>
            <a:endParaRPr lang="ru-RU" dirty="0"/>
          </a:p>
        </p:txBody>
      </p:sp>
    </p:spTree>
    <p:extLst>
      <p:ext uri="{BB962C8B-B14F-4D97-AF65-F5344CB8AC3E}">
        <p14:creationId xmlns:p14="http://schemas.microsoft.com/office/powerpoint/2010/main" val="82659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27.png"/><Relationship Id="rId18" Type="http://schemas.openxmlformats.org/officeDocument/2006/relationships/slide" Target="slide9.xml"/><Relationship Id="rId3" Type="http://schemas.openxmlformats.org/officeDocument/2006/relationships/image" Target="../media/image22.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slide" Target="slide6.xml"/><Relationship Id="rId17" Type="http://schemas.openxmlformats.org/officeDocument/2006/relationships/image" Target="../media/image29.png"/><Relationship Id="rId2" Type="http://schemas.openxmlformats.org/officeDocument/2006/relationships/slide" Target="slide2.xml"/><Relationship Id="rId16" Type="http://schemas.openxmlformats.org/officeDocument/2006/relationships/slide" Target="slide8.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slide" Target="slide11.xml"/><Relationship Id="rId19" Type="http://schemas.openxmlformats.org/officeDocument/2006/relationships/image" Target="../media/image30.png"/><Relationship Id="rId4" Type="http://schemas.openxmlformats.org/officeDocument/2006/relationships/slide" Target="slide3.xml"/><Relationship Id="rId9" Type="http://schemas.openxmlformats.org/officeDocument/2006/relationships/image" Target="../media/image25.png"/><Relationship Id="rId14" Type="http://schemas.openxmlformats.org/officeDocument/2006/relationships/slide" Target="slide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12.xml"/><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sp>
        <p:nvSpPr>
          <p:cNvPr id="52" name="Очень крутой…"/>
          <p:cNvSpPr txBox="1"/>
          <p:nvPr/>
        </p:nvSpPr>
        <p:spPr>
          <a:xfrm>
            <a:off x="9508961" y="3995266"/>
            <a:ext cx="12025337" cy="3714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Исследование влияния «Зловещей долины» на эмоции человека</a:t>
            </a:r>
            <a:endParaRPr dirty="0">
              <a:latin typeface="PT Astra Sans" panose="020B0603020203020204" pitchFamily="34" charset="-52"/>
              <a:ea typeface="PT Astra Sans" panose="020B0603020203020204" pitchFamily="34" charset="-52"/>
            </a:endParaRPr>
          </a:p>
        </p:txBody>
      </p:sp>
      <p:sp>
        <p:nvSpPr>
          <p:cNvPr id="53" name="Очень крутой подзаголовок презентации"/>
          <p:cNvSpPr txBox="1"/>
          <p:nvPr/>
        </p:nvSpPr>
        <p:spPr>
          <a:xfrm>
            <a:off x="6090546" y="9003896"/>
            <a:ext cx="8559593" cy="246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sz="3200" dirty="0">
                <a:latin typeface="Times New Roman" panose="02020603050405020304" pitchFamily="18" charset="0"/>
                <a:ea typeface="Arial Narrow" charset="0"/>
                <a:cs typeface="Times New Roman" panose="02020603050405020304" pitchFamily="18" charset="0"/>
              </a:rPr>
              <a:t>Работу </a:t>
            </a:r>
            <a:r>
              <a:rPr lang="ru-RU" sz="3200" dirty="0" smtClean="0">
                <a:latin typeface="Times New Roman" panose="02020603050405020304" pitchFamily="18" charset="0"/>
                <a:ea typeface="Arial Narrow" charset="0"/>
                <a:cs typeface="Times New Roman" panose="02020603050405020304" pitchFamily="18" charset="0"/>
              </a:rPr>
              <a:t>выполнил студент 4-го </a:t>
            </a:r>
            <a:r>
              <a:rPr lang="ru-RU" sz="3200" dirty="0">
                <a:latin typeface="Times New Roman" panose="02020603050405020304" pitchFamily="18" charset="0"/>
                <a:ea typeface="Arial Narrow" charset="0"/>
                <a:cs typeface="Times New Roman" panose="02020603050405020304" pitchFamily="18" charset="0"/>
              </a:rPr>
              <a:t>курса, факультета экономики, менеджмента и </a:t>
            </a:r>
            <a:r>
              <a:rPr lang="ru-RU" sz="3200" dirty="0" smtClean="0">
                <a:latin typeface="Times New Roman" panose="02020603050405020304" pitchFamily="18" charset="0"/>
                <a:ea typeface="Arial Narrow" charset="0"/>
                <a:cs typeface="Times New Roman" panose="02020603050405020304" pitchFamily="18" charset="0"/>
              </a:rPr>
              <a:t>бизнес-информатики: </a:t>
            </a:r>
            <a:r>
              <a:rPr lang="ru-RU" sz="3200" u="sng" dirty="0" smtClean="0">
                <a:latin typeface="Times New Roman" panose="02020603050405020304" pitchFamily="18" charset="0"/>
                <a:ea typeface="Arial Narrow" charset="0"/>
                <a:cs typeface="Times New Roman" panose="02020603050405020304" pitchFamily="18" charset="0"/>
              </a:rPr>
              <a:t>Чепоков Е.С.</a:t>
            </a:r>
            <a:endParaRPr lang="ru-RU" sz="3200" u="sng" dirty="0">
              <a:latin typeface="Times New Roman" panose="02020603050405020304" pitchFamily="18" charset="0"/>
              <a:ea typeface="Arial Narrow" charset="0"/>
              <a:cs typeface="Times New Roman" panose="02020603050405020304" pitchFamily="18" charset="0"/>
            </a:endParaRPr>
          </a:p>
        </p:txBody>
      </p:sp>
      <p:sp>
        <p:nvSpPr>
          <p:cNvPr id="54" name="Название подразделения,  лаборатории, факультета и т.д."/>
          <p:cNvSpPr txBox="1"/>
          <p:nvPr/>
        </p:nvSpPr>
        <p:spPr>
          <a:xfrm>
            <a:off x="6058308" y="741132"/>
            <a:ext cx="10163503" cy="2729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a:latin typeface="PT Astra Sans" panose="020B0603020203020204" pitchFamily="34" charset="-52"/>
                <a:ea typeface="PT Astra Sans" panose="020B0603020203020204" pitchFamily="34" charset="-52"/>
              </a:rPr>
              <a:t>НИУ ВШЭ-Пермь, </a:t>
            </a:r>
            <a:r>
              <a:rPr lang="ru-RU" sz="4200" dirty="0">
                <a:solidFill>
                  <a:srgbClr val="253957"/>
                </a:solidFill>
                <a:latin typeface="PT Astra Sans" panose="020B0603020203020204" pitchFamily="34" charset="-52"/>
                <a:ea typeface="PT Astra Sans" panose="020B0603020203020204" pitchFamily="34" charset="-52"/>
                <a:sym typeface="Arial Narrow"/>
              </a:rPr>
              <a:t>УДК 09.03.04</a:t>
            </a:r>
            <a:r>
              <a:rPr lang="ru-RU" dirty="0">
                <a:latin typeface="PT Astra Sans" panose="020B0603020203020204" pitchFamily="34" charset="-52"/>
                <a:ea typeface="PT Astra Sans" panose="020B0603020203020204" pitchFamily="34" charset="-52"/>
              </a:rPr>
              <a:t>, Факультет экономики, менеджмента и бизнес-информатики, </a:t>
            </a:r>
            <a:r>
              <a:rPr lang="ru-RU" sz="4200" dirty="0">
                <a:solidFill>
                  <a:srgbClr val="253957"/>
                </a:solidFill>
                <a:latin typeface="PT Astra Sans" panose="020B0603020203020204" pitchFamily="34" charset="-52"/>
                <a:ea typeface="PT Astra Sans" panose="020B0603020203020204" pitchFamily="34" charset="-52"/>
                <a:cs typeface="+mn-cs"/>
              </a:rPr>
              <a:t>кафедра информационных технологий в бизнесе</a:t>
            </a:r>
            <a:endParaRPr sz="4200" dirty="0">
              <a:solidFill>
                <a:srgbClr val="253957"/>
              </a:solidFill>
              <a:latin typeface="PT Astra Sans" panose="020B0603020203020204" pitchFamily="34" charset="-52"/>
              <a:ea typeface="PT Astra Sans" panose="020B0603020203020204" pitchFamily="34" charset="-52"/>
              <a:cs typeface="+mn-cs"/>
            </a:endParaRPr>
          </a:p>
        </p:txBody>
      </p:sp>
      <p:sp>
        <p:nvSpPr>
          <p:cNvPr id="55" name="Москва, 2017"/>
          <p:cNvSpPr txBox="1"/>
          <p:nvPr/>
        </p:nvSpPr>
        <p:spPr>
          <a:xfrm>
            <a:off x="14136216" y="12762656"/>
            <a:ext cx="277082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a:latin typeface="PT Astra Sans" panose="020B0603020203020204" pitchFamily="34" charset="-52"/>
                <a:ea typeface="PT Astra Sans" panose="020B0603020203020204" pitchFamily="34" charset="-52"/>
              </a:rPr>
              <a:t>Пермь</a:t>
            </a:r>
            <a:r>
              <a:rPr dirty="0">
                <a:latin typeface="PT Astra Sans" panose="020B0603020203020204" pitchFamily="34" charset="-52"/>
                <a:ea typeface="PT Astra Sans" panose="020B0603020203020204" pitchFamily="34" charset="-52"/>
              </a:rPr>
              <a:t>, </a:t>
            </a:r>
            <a:r>
              <a:rPr dirty="0" smtClean="0">
                <a:latin typeface="PT Astra Sans" panose="020B0603020203020204" pitchFamily="34" charset="-52"/>
                <a:ea typeface="PT Astra Sans" panose="020B0603020203020204" pitchFamily="34" charset="-52"/>
              </a:rPr>
              <a:t>20</a:t>
            </a:r>
            <a:r>
              <a:rPr lang="ru-RU" dirty="0" smtClean="0">
                <a:latin typeface="PT Astra Sans" panose="020B0603020203020204" pitchFamily="34" charset="-52"/>
                <a:ea typeface="PT Astra Sans" panose="020B0603020203020204" pitchFamily="34" charset="-52"/>
              </a:rPr>
              <a:t>21</a:t>
            </a:r>
            <a:endParaRPr dirty="0">
              <a:latin typeface="PT Astra Sans" panose="020B0603020203020204" pitchFamily="34" charset="-52"/>
              <a:ea typeface="PT Astra Sans" panose="020B0603020203020204" pitchFamily="34" charset="-52"/>
            </a:endParaRPr>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Результат эксперимента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10</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2" name="Рисунок 11">
            <a:extLst>
              <a:ext uri="{FF2B5EF4-FFF2-40B4-BE49-F238E27FC236}">
                <a16:creationId xmlns:a16="http://schemas.microsoft.com/office/drawing/2014/main" id="{D2C62A38-78C8-4732-8C8D-7C4807DF2A5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95380" y="9040710"/>
            <a:ext cx="9117743" cy="2808270"/>
          </a:xfrm>
          <a:prstGeom prst="rect">
            <a:avLst/>
          </a:prstGeom>
          <a:noFill/>
          <a:ln>
            <a:noFill/>
          </a:ln>
        </p:spPr>
      </p:pic>
      <p:sp>
        <p:nvSpPr>
          <p:cNvPr id="8" name="Прямоугольник 7">
            <a:extLst>
              <a:ext uri="{FF2B5EF4-FFF2-40B4-BE49-F238E27FC236}">
                <a16:creationId xmlns:a16="http://schemas.microsoft.com/office/drawing/2014/main" id="{A2960188-70D8-4813-8CB8-B6D8773211D0}"/>
              </a:ext>
            </a:extLst>
          </p:cNvPr>
          <p:cNvSpPr/>
          <p:nvPr/>
        </p:nvSpPr>
        <p:spPr>
          <a:xfrm>
            <a:off x="6976492" y="11848980"/>
            <a:ext cx="9544556" cy="646331"/>
          </a:xfrm>
          <a:prstGeom prst="rect">
            <a:avLst/>
          </a:prstGeom>
        </p:spPr>
        <p:txBody>
          <a:bodyPr wrap="square">
            <a:spAutoFit/>
          </a:bodyPr>
          <a:lstStyle/>
          <a:p>
            <a:pPr indent="450215">
              <a:lnSpc>
                <a:spcPct val="150000"/>
              </a:lnSpc>
              <a:spcAft>
                <a:spcPts val="600"/>
              </a:spcAft>
            </a:pPr>
            <a:r>
              <a:rPr lang="ru-RU" sz="2400" b="1" i="1" dirty="0">
                <a:latin typeface="Times New Roman" panose="02020603050405020304" pitchFamily="18" charset="0"/>
                <a:ea typeface="Calibri" panose="020F0502020204030204" pitchFamily="34" charset="0"/>
                <a:cs typeface="Times New Roman" panose="02020603050405020304" pitchFamily="18" charset="0"/>
              </a:rPr>
              <a:t>Таблица среднего количества позитивных и негативных эмоций</a:t>
            </a:r>
          </a:p>
        </p:txBody>
      </p:sp>
      <p:pic>
        <p:nvPicPr>
          <p:cNvPr id="14" name="Рисунок 13">
            <a:extLst>
              <a:ext uri="{FF2B5EF4-FFF2-40B4-BE49-F238E27FC236}">
                <a16:creationId xmlns:a16="http://schemas.microsoft.com/office/drawing/2014/main" id="{DF8CF227-A6FF-49DF-ABC3-E375CDE3279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2840072" y="2356139"/>
            <a:ext cx="10201793" cy="5555135"/>
          </a:xfrm>
          <a:prstGeom prst="rect">
            <a:avLst/>
          </a:prstGeom>
          <a:noFill/>
          <a:ln>
            <a:noFill/>
          </a:ln>
        </p:spPr>
      </p:pic>
      <p:sp>
        <p:nvSpPr>
          <p:cNvPr id="9" name="Прямоугольник 8">
            <a:extLst>
              <a:ext uri="{FF2B5EF4-FFF2-40B4-BE49-F238E27FC236}">
                <a16:creationId xmlns:a16="http://schemas.microsoft.com/office/drawing/2014/main" id="{A0809682-8B2E-44E8-AA54-47EAE43A0B83}"/>
              </a:ext>
            </a:extLst>
          </p:cNvPr>
          <p:cNvSpPr/>
          <p:nvPr/>
        </p:nvSpPr>
        <p:spPr>
          <a:xfrm>
            <a:off x="11543928" y="8021315"/>
            <a:ext cx="12192000" cy="579967"/>
          </a:xfrm>
          <a:prstGeom prst="rect">
            <a:avLst/>
          </a:prstGeom>
        </p:spPr>
        <p:txBody>
          <a:bodyPr>
            <a:spAutoFit/>
          </a:bodyPr>
          <a:lstStyle/>
          <a:p>
            <a:pPr indent="450215">
              <a:lnSpc>
                <a:spcPct val="150000"/>
              </a:lnSpc>
            </a:pPr>
            <a:r>
              <a:rPr lang="ru-RU" sz="2400" b="1" i="1" dirty="0">
                <a:latin typeface="Times New Roman" panose="02020603050405020304" pitchFamily="18" charset="0"/>
                <a:ea typeface="Calibri" panose="020F0502020204030204" pitchFamily="34" charset="0"/>
                <a:cs typeface="Times New Roman" panose="02020603050405020304" pitchFamily="18" charset="0"/>
              </a:rPr>
              <a:t>Средняя оценка роботов участниками эксперимента</a:t>
            </a:r>
            <a:endParaRPr lang="ru-RU" sz="4000" b="1"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Рисунок 15">
            <a:extLst>
              <a:ext uri="{FF2B5EF4-FFF2-40B4-BE49-F238E27FC236}">
                <a16:creationId xmlns:a16="http://schemas.microsoft.com/office/drawing/2014/main" id="{6F41D505-4D09-44B9-866C-A4388715224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67410" y="2433361"/>
            <a:ext cx="8484430" cy="5317492"/>
          </a:xfrm>
          <a:prstGeom prst="rect">
            <a:avLst/>
          </a:prstGeom>
          <a:noFill/>
          <a:ln>
            <a:noFill/>
          </a:ln>
        </p:spPr>
      </p:pic>
      <p:sp>
        <p:nvSpPr>
          <p:cNvPr id="10" name="Прямоугольник 9">
            <a:extLst>
              <a:ext uri="{FF2B5EF4-FFF2-40B4-BE49-F238E27FC236}">
                <a16:creationId xmlns:a16="http://schemas.microsoft.com/office/drawing/2014/main" id="{A651E1DA-FB6F-4EB4-BC57-6434701B3BB7}"/>
              </a:ext>
            </a:extLst>
          </p:cNvPr>
          <p:cNvSpPr/>
          <p:nvPr/>
        </p:nvSpPr>
        <p:spPr>
          <a:xfrm>
            <a:off x="413625" y="7757216"/>
            <a:ext cx="12192000" cy="954107"/>
          </a:xfrm>
          <a:prstGeom prst="rect">
            <a:avLst/>
          </a:prstGeom>
        </p:spPr>
        <p:txBody>
          <a:bodyPr wrap="square">
            <a:spAutoFit/>
          </a:bodyPr>
          <a:lstStyle/>
          <a:p>
            <a:r>
              <a:rPr lang="ru-RU" sz="2800" b="1" i="1" dirty="0">
                <a:latin typeface="Times New Roman" panose="02020603050405020304" pitchFamily="18" charset="0"/>
                <a:ea typeface="Calibri" panose="020F0502020204030204" pitchFamily="34" charset="0"/>
              </a:rPr>
              <a:t>Среднее значение и среднее отклонение по эмоциям счастья и грусти при просмотре видео с людьми и роботами.</a:t>
            </a:r>
            <a:endParaRPr lang="ru-RU" sz="2800" b="1" i="1" dirty="0"/>
          </a:p>
        </p:txBody>
      </p:sp>
      <p:sp>
        <p:nvSpPr>
          <p:cNvPr id="15" name="Прямоугольник 14"/>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7" name="TextBox 16"/>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61317972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2643366"/>
            <a:ext cx="21523142" cy="8755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514350" indent="1092200" algn="l">
              <a:buFont typeface="+mj-lt"/>
              <a:buAutoNum type="arabicPeriod"/>
              <a:defRPr sz="2800">
                <a:solidFill>
                  <a:srgbClr val="253957"/>
                </a:solidFill>
                <a:latin typeface="+mn-lt"/>
                <a:ea typeface="+mn-ea"/>
                <a:cs typeface="+mn-cs"/>
                <a:sym typeface="Arial Narrow"/>
              </a:defRPr>
            </a:pPr>
            <a:r>
              <a:rPr lang="ru-RU" sz="4000" dirty="0">
                <a:solidFill>
                  <a:srgbClr val="253957"/>
                </a:solidFill>
                <a:latin typeface="PT Astra Sans" panose="020B0603020203020204" pitchFamily="34" charset="-52"/>
                <a:ea typeface="PT Astra Sans" panose="020B0603020203020204" pitchFamily="34" charset="-52"/>
                <a:cs typeface="+mn-cs"/>
              </a:rPr>
              <a:t>Научно-популярный журнал «</a:t>
            </a:r>
            <a:r>
              <a:rPr lang="en-US" sz="4000" dirty="0">
                <a:solidFill>
                  <a:srgbClr val="253957"/>
                </a:solidFill>
                <a:latin typeface="PT Astra Sans" panose="020B0603020203020204" pitchFamily="34" charset="-52"/>
                <a:ea typeface="PT Astra Sans" panose="020B0603020203020204" pitchFamily="34" charset="-52"/>
                <a:cs typeface="+mn-cs"/>
              </a:rPr>
              <a:t>Scientific American» “Why "Uncanny Valley" Human Look-Alikes Put Us on Edge”(2012) URL: https://www.scientificamerican.com/article/why-uncanny-valley-human-look-alikes-put-us-on-edge/</a:t>
            </a:r>
          </a:p>
          <a:p>
            <a:pPr marL="514350" indent="1092200" algn="l">
              <a:buFont typeface="+mj-lt"/>
              <a:buAutoNum type="arabicPeriod"/>
              <a:defRPr sz="2800">
                <a:solidFill>
                  <a:srgbClr val="253957"/>
                </a:solidFill>
                <a:latin typeface="+mn-lt"/>
                <a:ea typeface="+mn-ea"/>
                <a:cs typeface="+mn-cs"/>
                <a:sym typeface="Arial Narrow"/>
              </a:defRPr>
            </a:pPr>
            <a:r>
              <a:rPr lang="en-US" sz="4000" dirty="0">
                <a:solidFill>
                  <a:srgbClr val="253957"/>
                </a:solidFill>
                <a:latin typeface="PT Astra Sans" panose="020B0603020203020204" pitchFamily="34" charset="-52"/>
                <a:ea typeface="PT Astra Sans" panose="020B0603020203020204" pitchFamily="34" charset="-52"/>
                <a:cs typeface="+mn-cs"/>
              </a:rPr>
              <a:t>Masahiro Mori “The Uncanny Valley” (2012) URL:https://pdfs.semanticscholar.org/30b2/56f24fee21029c5e63d396b9e737f21f7764.pdf</a:t>
            </a:r>
          </a:p>
          <a:p>
            <a:pPr marL="514350" indent="1092200" algn="l">
              <a:buFont typeface="+mj-lt"/>
              <a:buAutoNum type="arabicPeriod"/>
              <a:defRPr sz="2800">
                <a:solidFill>
                  <a:srgbClr val="253957"/>
                </a:solidFill>
                <a:latin typeface="+mn-lt"/>
                <a:ea typeface="+mn-ea"/>
                <a:cs typeface="+mn-cs"/>
                <a:sym typeface="Arial Narrow"/>
              </a:defRPr>
            </a:pPr>
            <a:r>
              <a:rPr lang="en-US" sz="4000" dirty="0">
                <a:solidFill>
                  <a:srgbClr val="253957"/>
                </a:solidFill>
                <a:latin typeface="PT Astra Sans" panose="020B0603020203020204" pitchFamily="34" charset="-52"/>
                <a:ea typeface="PT Astra Sans" panose="020B0603020203020204" pitchFamily="34" charset="-52"/>
                <a:cs typeface="+mn-cs"/>
              </a:rPr>
              <a:t>Stephanie Lay, Nicola Brace, Graham Pike “Circling Around the Uncanny Valley: Design Principles for Research Into the Relation Between Human Likeness and Eeriness”(2016) URL:https://www.ncbi.nlm.nih.gov/pmc/articles/PMC5154395/</a:t>
            </a:r>
          </a:p>
          <a:p>
            <a:pPr marL="514350" indent="1092200" algn="l">
              <a:buFont typeface="+mj-lt"/>
              <a:buAutoNum type="arabicPeriod"/>
              <a:defRPr sz="2800">
                <a:solidFill>
                  <a:srgbClr val="253957"/>
                </a:solidFill>
                <a:latin typeface="+mn-lt"/>
                <a:ea typeface="+mn-ea"/>
                <a:cs typeface="+mn-cs"/>
                <a:sym typeface="Arial Narrow"/>
              </a:defRPr>
            </a:pPr>
            <a:r>
              <a:rPr lang="en-US" sz="4000" dirty="0">
                <a:solidFill>
                  <a:srgbClr val="253957"/>
                </a:solidFill>
                <a:latin typeface="PT Astra Sans" panose="020B0603020203020204" pitchFamily="34" charset="-52"/>
                <a:ea typeface="PT Astra Sans" panose="020B0603020203020204" pitchFamily="34" charset="-52"/>
                <a:cs typeface="+mn-cs"/>
              </a:rPr>
              <a:t>Astrid M. Rosenthal-von der </a:t>
            </a:r>
            <a:r>
              <a:rPr lang="en-US" sz="4000" dirty="0" err="1">
                <a:solidFill>
                  <a:srgbClr val="253957"/>
                </a:solidFill>
                <a:latin typeface="PT Astra Sans" panose="020B0603020203020204" pitchFamily="34" charset="-52"/>
                <a:ea typeface="PT Astra Sans" panose="020B0603020203020204" pitchFamily="34" charset="-52"/>
                <a:cs typeface="+mn-cs"/>
              </a:rPr>
              <a:t>Pütten</a:t>
            </a:r>
            <a:r>
              <a:rPr lang="en-US" sz="4000" dirty="0">
                <a:solidFill>
                  <a:srgbClr val="253957"/>
                </a:solidFill>
                <a:latin typeface="PT Astra Sans" panose="020B0603020203020204" pitchFamily="34" charset="-52"/>
                <a:ea typeface="PT Astra Sans" panose="020B0603020203020204" pitchFamily="34" charset="-52"/>
                <a:cs typeface="+mn-cs"/>
              </a:rPr>
              <a:t>, Nicole C. </a:t>
            </a:r>
            <a:r>
              <a:rPr lang="en-US" sz="4000" dirty="0" err="1">
                <a:solidFill>
                  <a:srgbClr val="253957"/>
                </a:solidFill>
                <a:latin typeface="PT Astra Sans" panose="020B0603020203020204" pitchFamily="34" charset="-52"/>
                <a:ea typeface="PT Astra Sans" panose="020B0603020203020204" pitchFamily="34" charset="-52"/>
                <a:cs typeface="+mn-cs"/>
              </a:rPr>
              <a:t>Krämer</a:t>
            </a:r>
            <a:r>
              <a:rPr lang="en-US" sz="4000" dirty="0">
                <a:solidFill>
                  <a:srgbClr val="253957"/>
                </a:solidFill>
                <a:latin typeface="PT Astra Sans" panose="020B0603020203020204" pitchFamily="34" charset="-52"/>
                <a:ea typeface="PT Astra Sans" panose="020B0603020203020204" pitchFamily="34" charset="-52"/>
                <a:cs typeface="+mn-cs"/>
              </a:rPr>
              <a:t>, Stefan </a:t>
            </a:r>
            <a:r>
              <a:rPr lang="en-US" sz="4000" dirty="0" err="1">
                <a:solidFill>
                  <a:srgbClr val="253957"/>
                </a:solidFill>
                <a:latin typeface="PT Astra Sans" panose="020B0603020203020204" pitchFamily="34" charset="-52"/>
                <a:ea typeface="PT Astra Sans" panose="020B0603020203020204" pitchFamily="34" charset="-52"/>
                <a:cs typeface="+mn-cs"/>
              </a:rPr>
              <a:t>Maderwald</a:t>
            </a:r>
            <a:r>
              <a:rPr lang="en-US" sz="4000" dirty="0">
                <a:solidFill>
                  <a:srgbClr val="253957"/>
                </a:solidFill>
                <a:latin typeface="PT Astra Sans" panose="020B0603020203020204" pitchFamily="34" charset="-52"/>
                <a:ea typeface="PT Astra Sans" panose="020B0603020203020204" pitchFamily="34" charset="-52"/>
                <a:cs typeface="+mn-cs"/>
              </a:rPr>
              <a:t>, Matthias Brand and Fabian </a:t>
            </a:r>
            <a:r>
              <a:rPr lang="en-US" sz="4000" dirty="0" err="1">
                <a:solidFill>
                  <a:srgbClr val="253957"/>
                </a:solidFill>
                <a:latin typeface="PT Astra Sans" panose="020B0603020203020204" pitchFamily="34" charset="-52"/>
                <a:ea typeface="PT Astra Sans" panose="020B0603020203020204" pitchFamily="34" charset="-52"/>
                <a:cs typeface="+mn-cs"/>
              </a:rPr>
              <a:t>Grabenhors</a:t>
            </a:r>
            <a:r>
              <a:rPr lang="en-US" sz="4000" dirty="0">
                <a:solidFill>
                  <a:srgbClr val="253957"/>
                </a:solidFill>
                <a:latin typeface="PT Astra Sans" panose="020B0603020203020204" pitchFamily="34" charset="-52"/>
                <a:ea typeface="PT Astra Sans" panose="020B0603020203020204" pitchFamily="34" charset="-52"/>
                <a:cs typeface="+mn-cs"/>
              </a:rPr>
              <a:t> Journal of Neuroscience 14 August 2019, 39 (33) 6555-6570; DOI: https://doi.org/10.1523/JNEUROSCI.2956-18.2019</a:t>
            </a: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Источники</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 Вяткин С. Дроздов А.</a:t>
            </a:r>
          </a:p>
        </p:txBody>
      </p:sp>
      <p:sp>
        <p:nvSpPr>
          <p:cNvPr id="4" name="Номер слайда 3"/>
          <p:cNvSpPr>
            <a:spLocks noGrp="1"/>
          </p:cNvSpPr>
          <p:nvPr>
            <p:ph type="sldNum" sz="quarter" idx="2"/>
          </p:nvPr>
        </p:nvSpPr>
        <p:spPr>
          <a:xfrm>
            <a:off x="21189682" y="12704041"/>
            <a:ext cx="1218282"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11</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201065" y="12724540"/>
            <a:ext cx="230191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2019</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spTree>
    <p:extLst>
      <p:ext uri="{BB962C8B-B14F-4D97-AF65-F5344CB8AC3E}">
        <p14:creationId xmlns:p14="http://schemas.microsoft.com/office/powerpoint/2010/main" val="139242853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азвание подразделения,  лаборатории, факультета и т.д."/>
          <p:cNvSpPr txBox="1"/>
          <p:nvPr/>
        </p:nvSpPr>
        <p:spPr>
          <a:xfrm>
            <a:off x="10463808" y="665312"/>
            <a:ext cx="4021366"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sz="4800" b="1" dirty="0">
                <a:solidFill>
                  <a:schemeClr val="bg1"/>
                </a:solidFill>
                <a:latin typeface="PT Astra Sans" panose="020B0603020203020204" pitchFamily="34" charset="-52"/>
                <a:ea typeface="PT Astra Sans" panose="020B0603020203020204" pitchFamily="34" charset="-52"/>
              </a:rPr>
              <a:t>Оглавление</a:t>
            </a:r>
            <a:endParaRPr sz="4800" b="1" dirty="0">
              <a:solidFill>
                <a:schemeClr val="bg1"/>
              </a:solidFill>
              <a:latin typeface="PT Astra Sans" panose="020B0603020203020204" pitchFamily="34" charset="-52"/>
              <a:ea typeface="PT Astra Sans" panose="020B0603020203020204" pitchFamily="34" charset="-52"/>
            </a:endParaRPr>
          </a:p>
        </p:txBody>
      </p:sp>
      <p:pic>
        <p:nvPicPr>
          <p:cNvPr id="19" name="Рисунок 18">
            <a:hlinkClick r:id="rId2" action="ppaction://hlinksldjump"/>
          </p:cNvPr>
          <p:cNvPicPr>
            <a:picLocks noChangeAspect="1"/>
          </p:cNvPicPr>
          <p:nvPr/>
        </p:nvPicPr>
        <p:blipFill>
          <a:blip r:embed="rId3"/>
          <a:stretch>
            <a:fillRect/>
          </a:stretch>
        </p:blipFill>
        <p:spPr>
          <a:xfrm>
            <a:off x="550385" y="4049689"/>
            <a:ext cx="4562589" cy="2549764"/>
          </a:xfrm>
          <a:prstGeom prst="rect">
            <a:avLst/>
          </a:prstGeom>
          <a:ln>
            <a:noFill/>
          </a:ln>
          <a:effectLst>
            <a:glow rad="12700">
              <a:schemeClr val="bg1">
                <a:alpha val="23000"/>
              </a:schemeClr>
            </a:glow>
            <a:softEdge rad="112500"/>
          </a:effectLst>
        </p:spPr>
      </p:pic>
      <p:pic>
        <p:nvPicPr>
          <p:cNvPr id="20" name="Рисунок 19">
            <a:hlinkClick r:id="rId4" action="ppaction://hlinksldjump"/>
          </p:cNvPr>
          <p:cNvPicPr>
            <a:picLocks noChangeAspect="1"/>
          </p:cNvPicPr>
          <p:nvPr/>
        </p:nvPicPr>
        <p:blipFill>
          <a:blip r:embed="rId5"/>
          <a:stretch>
            <a:fillRect/>
          </a:stretch>
        </p:blipFill>
        <p:spPr>
          <a:xfrm>
            <a:off x="5279232" y="4049688"/>
            <a:ext cx="4517131" cy="2549765"/>
          </a:xfrm>
          <a:prstGeom prst="rect">
            <a:avLst/>
          </a:prstGeom>
          <a:ln>
            <a:noFill/>
          </a:ln>
          <a:effectLst>
            <a:glow rad="12700">
              <a:schemeClr val="bg1">
                <a:alpha val="23000"/>
              </a:schemeClr>
            </a:glow>
            <a:softEdge rad="112500"/>
          </a:effectLst>
        </p:spPr>
      </p:pic>
      <p:pic>
        <p:nvPicPr>
          <p:cNvPr id="21" name="Рисунок 20">
            <a:hlinkClick r:id="rId6" action="ppaction://hlinksldjump"/>
          </p:cNvPr>
          <p:cNvPicPr>
            <a:picLocks noChangeAspect="1"/>
          </p:cNvPicPr>
          <p:nvPr/>
        </p:nvPicPr>
        <p:blipFill>
          <a:blip r:embed="rId7"/>
          <a:stretch>
            <a:fillRect/>
          </a:stretch>
        </p:blipFill>
        <p:spPr>
          <a:xfrm>
            <a:off x="9966305" y="4049688"/>
            <a:ext cx="4520347" cy="2549765"/>
          </a:xfrm>
          <a:prstGeom prst="rect">
            <a:avLst/>
          </a:prstGeom>
          <a:ln>
            <a:noFill/>
          </a:ln>
          <a:effectLst>
            <a:glow rad="12700">
              <a:schemeClr val="bg1">
                <a:alpha val="23000"/>
              </a:schemeClr>
            </a:glow>
            <a:softEdge rad="112500"/>
          </a:effectLst>
        </p:spPr>
      </p:pic>
      <p:pic>
        <p:nvPicPr>
          <p:cNvPr id="23" name="Рисунок 22">
            <a:hlinkClick r:id="rId8" action="ppaction://hlinksldjump"/>
          </p:cNvPr>
          <p:cNvPicPr>
            <a:picLocks noChangeAspect="1"/>
          </p:cNvPicPr>
          <p:nvPr/>
        </p:nvPicPr>
        <p:blipFill>
          <a:blip r:embed="rId9"/>
          <a:stretch>
            <a:fillRect/>
          </a:stretch>
        </p:blipFill>
        <p:spPr>
          <a:xfrm>
            <a:off x="14651536" y="4049688"/>
            <a:ext cx="4530620" cy="2549765"/>
          </a:xfrm>
          <a:prstGeom prst="rect">
            <a:avLst/>
          </a:prstGeom>
          <a:ln>
            <a:noFill/>
          </a:ln>
          <a:effectLst>
            <a:glow rad="12700">
              <a:schemeClr val="bg1">
                <a:alpha val="23000"/>
              </a:schemeClr>
            </a:glow>
            <a:softEdge rad="112500"/>
          </a:effectLst>
        </p:spPr>
      </p:pic>
      <p:pic>
        <p:nvPicPr>
          <p:cNvPr id="26" name="Рисунок 25">
            <a:hlinkClick r:id="rId10" action="ppaction://hlinksldjump"/>
          </p:cNvPr>
          <p:cNvPicPr>
            <a:picLocks noChangeAspect="1"/>
          </p:cNvPicPr>
          <p:nvPr/>
        </p:nvPicPr>
        <p:blipFill>
          <a:blip r:embed="rId11"/>
          <a:stretch>
            <a:fillRect/>
          </a:stretch>
        </p:blipFill>
        <p:spPr>
          <a:xfrm>
            <a:off x="19425359" y="7530412"/>
            <a:ext cx="4518250" cy="2599665"/>
          </a:xfrm>
          <a:prstGeom prst="rect">
            <a:avLst/>
          </a:prstGeom>
          <a:ln>
            <a:noFill/>
          </a:ln>
          <a:effectLst>
            <a:glow rad="12700">
              <a:schemeClr val="bg1">
                <a:alpha val="23000"/>
              </a:schemeClr>
            </a:glow>
            <a:softEdge rad="112500"/>
          </a:effectLst>
        </p:spPr>
      </p:pic>
      <p:pic>
        <p:nvPicPr>
          <p:cNvPr id="27" name="Рисунок 26">
            <a:hlinkClick r:id="rId12" action="ppaction://hlinksldjump"/>
          </p:cNvPr>
          <p:cNvPicPr>
            <a:picLocks noChangeAspect="1"/>
          </p:cNvPicPr>
          <p:nvPr/>
        </p:nvPicPr>
        <p:blipFill>
          <a:blip r:embed="rId13"/>
          <a:stretch>
            <a:fillRect/>
          </a:stretch>
        </p:blipFill>
        <p:spPr>
          <a:xfrm>
            <a:off x="19347040" y="4049690"/>
            <a:ext cx="4555313" cy="2549764"/>
          </a:xfrm>
          <a:prstGeom prst="rect">
            <a:avLst/>
          </a:prstGeom>
          <a:ln>
            <a:noFill/>
          </a:ln>
          <a:effectLst>
            <a:glow rad="12700">
              <a:schemeClr val="bg1">
                <a:alpha val="23000"/>
              </a:schemeClr>
            </a:glow>
            <a:softEdge rad="112500"/>
          </a:effectLst>
        </p:spPr>
      </p:pic>
      <p:pic>
        <p:nvPicPr>
          <p:cNvPr id="28" name="Рисунок 27">
            <a:hlinkClick r:id="rId14" action="ppaction://hlinksldjump"/>
          </p:cNvPr>
          <p:cNvPicPr>
            <a:picLocks noChangeAspect="1"/>
          </p:cNvPicPr>
          <p:nvPr/>
        </p:nvPicPr>
        <p:blipFill>
          <a:blip r:embed="rId15"/>
          <a:stretch>
            <a:fillRect/>
          </a:stretch>
        </p:blipFill>
        <p:spPr>
          <a:xfrm>
            <a:off x="594001" y="7499295"/>
            <a:ext cx="4529345" cy="2567373"/>
          </a:xfrm>
          <a:prstGeom prst="rect">
            <a:avLst/>
          </a:prstGeom>
          <a:ln>
            <a:noFill/>
          </a:ln>
          <a:effectLst>
            <a:glow rad="12700">
              <a:schemeClr val="bg1">
                <a:alpha val="23000"/>
              </a:schemeClr>
            </a:glow>
            <a:softEdge rad="112500"/>
          </a:effectLst>
        </p:spPr>
      </p:pic>
      <p:pic>
        <p:nvPicPr>
          <p:cNvPr id="29" name="Рисунок 28">
            <a:hlinkClick r:id="rId16" action="ppaction://hlinksldjump"/>
          </p:cNvPr>
          <p:cNvPicPr>
            <a:picLocks noChangeAspect="1"/>
          </p:cNvPicPr>
          <p:nvPr/>
        </p:nvPicPr>
        <p:blipFill>
          <a:blip r:embed="rId17"/>
          <a:stretch>
            <a:fillRect/>
          </a:stretch>
        </p:blipFill>
        <p:spPr>
          <a:xfrm>
            <a:off x="5270702" y="7486518"/>
            <a:ext cx="4526194" cy="2560637"/>
          </a:xfrm>
          <a:prstGeom prst="rect">
            <a:avLst/>
          </a:prstGeom>
          <a:ln>
            <a:noFill/>
          </a:ln>
          <a:effectLst>
            <a:glow rad="12700">
              <a:schemeClr val="bg1">
                <a:alpha val="23000"/>
              </a:schemeClr>
            </a:glow>
            <a:softEdge rad="112500"/>
          </a:effectLst>
        </p:spPr>
      </p:pic>
      <p:pic>
        <p:nvPicPr>
          <p:cNvPr id="30" name="Рисунок 29">
            <a:hlinkClick r:id="rId18" action="ppaction://hlinksldjump"/>
          </p:cNvPr>
          <p:cNvPicPr>
            <a:picLocks noChangeAspect="1"/>
          </p:cNvPicPr>
          <p:nvPr/>
        </p:nvPicPr>
        <p:blipFill>
          <a:blip r:embed="rId19"/>
          <a:stretch>
            <a:fillRect/>
          </a:stretch>
        </p:blipFill>
        <p:spPr>
          <a:xfrm>
            <a:off x="9966305" y="7467004"/>
            <a:ext cx="4562588" cy="2599664"/>
          </a:xfrm>
          <a:prstGeom prst="rect">
            <a:avLst/>
          </a:prstGeom>
          <a:ln>
            <a:noFill/>
          </a:ln>
          <a:effectLst>
            <a:glow rad="12700">
              <a:schemeClr val="bg1">
                <a:alpha val="23000"/>
              </a:schemeClr>
            </a:glow>
            <a:softEdge rad="112500"/>
          </a:effectLst>
        </p:spPr>
      </p:pic>
      <p:pic>
        <p:nvPicPr>
          <p:cNvPr id="49" name="Рисунок 48">
            <a:hlinkClick r:id="rId20" action="ppaction://hlinksldjump"/>
          </p:cNvPr>
          <p:cNvPicPr>
            <a:picLocks noChangeAspect="1"/>
          </p:cNvPicPr>
          <p:nvPr/>
        </p:nvPicPr>
        <p:blipFill>
          <a:blip r:embed="rId21"/>
          <a:stretch>
            <a:fillRect/>
          </a:stretch>
        </p:blipFill>
        <p:spPr>
          <a:xfrm>
            <a:off x="14698302" y="7486518"/>
            <a:ext cx="4526194" cy="2544167"/>
          </a:xfrm>
          <a:prstGeom prst="rect">
            <a:avLst/>
          </a:prstGeom>
          <a:ln>
            <a:noFill/>
          </a:ln>
          <a:effectLst>
            <a:glow rad="12700">
              <a:schemeClr val="bg1">
                <a:alpha val="23000"/>
              </a:schemeClr>
            </a:glow>
            <a:softEdge rad="112500"/>
          </a:effectLst>
        </p:spPr>
      </p:pic>
    </p:spTree>
    <p:extLst>
      <p:ext uri="{BB962C8B-B14F-4D97-AF65-F5344CB8AC3E}">
        <p14:creationId xmlns:p14="http://schemas.microsoft.com/office/powerpoint/2010/main" val="387933954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6296456" y="11494665"/>
            <a:ext cx="6624736" cy="519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ru-RU" dirty="0">
                <a:latin typeface="PT Astra Sans" panose="020B0603020203020204" pitchFamily="34" charset="-52"/>
                <a:ea typeface="PT Astra Sans" panose="020B0603020203020204" pitchFamily="34" charset="-52"/>
              </a:rPr>
              <a:t>Электронная почта: </a:t>
            </a:r>
            <a:r>
              <a:rPr lang="en-US" dirty="0">
                <a:latin typeface="PT Astra Sans" panose="020B0603020203020204" pitchFamily="34" charset="-52"/>
                <a:ea typeface="PT Astra Sans" panose="020B0603020203020204" pitchFamily="34" charset="-52"/>
              </a:rPr>
              <a:t>eschepokov@edu.hse.ru</a:t>
            </a:r>
            <a:endParaRPr dirty="0">
              <a:latin typeface="PT Astra Sans" panose="020B0603020203020204" pitchFamily="34" charset="-52"/>
              <a:ea typeface="PT Astra Sans" panose="020B0603020203020204" pitchFamily="34" charset="-52"/>
            </a:endParaRPr>
          </a:p>
        </p:txBody>
      </p:sp>
      <p:sp>
        <p:nvSpPr>
          <p:cNvPr id="101" name="www.text"/>
          <p:cNvSpPr txBox="1"/>
          <p:nvPr/>
        </p:nvSpPr>
        <p:spPr>
          <a:xfrm>
            <a:off x="1966864" y="11494665"/>
            <a:ext cx="6120680"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lang="ru-RU" dirty="0" smtClean="0">
                <a:latin typeface="PT Astra Sans" panose="020B0603020203020204" pitchFamily="34" charset="-52"/>
                <a:ea typeface="PT Astra Sans" panose="020B0603020203020204" pitchFamily="34" charset="-52"/>
              </a:rPr>
              <a:t>Автор: </a:t>
            </a:r>
            <a:r>
              <a:rPr lang="ru-RU" dirty="0">
                <a:latin typeface="PT Astra Sans" panose="020B0603020203020204" pitchFamily="34" charset="-52"/>
                <a:ea typeface="PT Astra Sans" panose="020B0603020203020204" pitchFamily="34" charset="-52"/>
              </a:rPr>
              <a:t>Чепоков </a:t>
            </a:r>
            <a:r>
              <a:rPr lang="ru-RU" dirty="0" smtClean="0">
                <a:latin typeface="PT Astra Sans" panose="020B0603020203020204" pitchFamily="34" charset="-52"/>
                <a:ea typeface="PT Astra Sans" panose="020B0603020203020204" pitchFamily="34" charset="-52"/>
              </a:rPr>
              <a:t>Е.С.</a:t>
            </a:r>
            <a:endParaRPr lang="ru-RU" dirty="0">
              <a:latin typeface="PT Astra Sans" panose="020B0603020203020204" pitchFamily="34" charset="-52"/>
              <a:ea typeface="PT Astra Sans" panose="020B0603020203020204" pitchFamily="34" charset="-52"/>
            </a:endParaRPr>
          </a:p>
        </p:txBody>
      </p:sp>
      <p:sp>
        <p:nvSpPr>
          <p:cNvPr id="102" name="Телефон.: +Х (ХХХ) ХХХ ХХХХ"/>
          <p:cNvSpPr txBox="1"/>
          <p:nvPr/>
        </p:nvSpPr>
        <p:spPr>
          <a:xfrm>
            <a:off x="10049762" y="11494665"/>
            <a:ext cx="428447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dirty="0" err="1">
                <a:latin typeface="PT Astra Sans" panose="020B0603020203020204" pitchFamily="34" charset="-52"/>
                <a:ea typeface="PT Astra Sans" panose="020B0603020203020204" pitchFamily="34" charset="-52"/>
              </a:rPr>
              <a:t>Телефон</a:t>
            </a:r>
            <a:r>
              <a:rPr dirty="0">
                <a:latin typeface="PT Astra Sans" panose="020B0603020203020204" pitchFamily="34" charset="-52"/>
                <a:ea typeface="PT Astra Sans" panose="020B0603020203020204" pitchFamily="34" charset="-52"/>
              </a:rPr>
              <a:t>.: +</a:t>
            </a:r>
            <a:r>
              <a:rPr lang="ru-RU" dirty="0">
                <a:latin typeface="PT Astra Sans" panose="020B0603020203020204" pitchFamily="34" charset="-52"/>
                <a:ea typeface="PT Astra Sans" panose="020B0603020203020204" pitchFamily="34" charset="-52"/>
              </a:rPr>
              <a:t>7</a:t>
            </a:r>
            <a:r>
              <a:rPr dirty="0">
                <a:latin typeface="PT Astra Sans" panose="020B0603020203020204" pitchFamily="34" charset="-52"/>
                <a:ea typeface="PT Astra Sans" panose="020B0603020203020204" pitchFamily="34" charset="-52"/>
              </a:rPr>
              <a:t> (</a:t>
            </a:r>
            <a:r>
              <a:rPr lang="ru-RU" dirty="0">
                <a:latin typeface="PT Astra Sans" panose="020B0603020203020204" pitchFamily="34" charset="-52"/>
                <a:ea typeface="PT Astra Sans" panose="020B0603020203020204" pitchFamily="34" charset="-52"/>
              </a:rPr>
              <a:t>951</a:t>
            </a:r>
            <a:r>
              <a:rPr dirty="0">
                <a:latin typeface="PT Astra Sans" panose="020B0603020203020204" pitchFamily="34" charset="-52"/>
                <a:ea typeface="PT Astra Sans" panose="020B0603020203020204" pitchFamily="34" charset="-52"/>
              </a:rPr>
              <a:t>) </a:t>
            </a:r>
            <a:r>
              <a:rPr lang="ru-RU" dirty="0">
                <a:latin typeface="PT Astra Sans" panose="020B0603020203020204" pitchFamily="34" charset="-52"/>
                <a:ea typeface="PT Astra Sans" panose="020B0603020203020204" pitchFamily="34" charset="-52"/>
              </a:rPr>
              <a:t>959</a:t>
            </a:r>
            <a:r>
              <a:rPr dirty="0">
                <a:latin typeface="PT Astra Sans" panose="020B0603020203020204" pitchFamily="34" charset="-52"/>
                <a:ea typeface="PT Astra Sans" panose="020B0603020203020204" pitchFamily="34" charset="-52"/>
              </a:rPr>
              <a:t> </a:t>
            </a:r>
            <a:r>
              <a:rPr lang="ru-RU" dirty="0">
                <a:latin typeface="PT Astra Sans" panose="020B0603020203020204" pitchFamily="34" charset="-52"/>
                <a:ea typeface="PT Astra Sans" panose="020B0603020203020204" pitchFamily="34" charset="-52"/>
              </a:rPr>
              <a:t>4666</a:t>
            </a:r>
            <a:r>
              <a:rPr dirty="0">
                <a:latin typeface="PT Astra Sans" panose="020B0603020203020204" pitchFamily="34" charset="-52"/>
                <a:ea typeface="PT Astra Sans" panose="020B0603020203020204" pitchFamily="34" charset="-52"/>
              </a:rPr>
              <a:t> </a:t>
            </a:r>
          </a:p>
        </p:txBody>
      </p:sp>
      <p:pic>
        <p:nvPicPr>
          <p:cNvPr id="103" name="Изображение" descr="Изображение"/>
          <p:cNvPicPr>
            <a:picLocks noChangeAspect="1"/>
          </p:cNvPicPr>
          <p:nvPr/>
        </p:nvPicPr>
        <p:blipFill>
          <a:blip r:embed="rId2"/>
          <a:stretch>
            <a:fillRect/>
          </a:stretch>
        </p:blipFill>
        <p:spPr>
          <a:xfrm>
            <a:off x="10594075" y="5489848"/>
            <a:ext cx="3195850" cy="3090059"/>
          </a:xfrm>
          <a:prstGeom prst="rect">
            <a:avLst/>
          </a:prstGeom>
          <a:ln w="12700">
            <a:miter lim="400000"/>
          </a:ln>
        </p:spPr>
      </p:pic>
      <p:sp>
        <p:nvSpPr>
          <p:cNvPr id="2" name="TextBox 1"/>
          <p:cNvSpPr txBox="1"/>
          <p:nvPr/>
        </p:nvSpPr>
        <p:spPr>
          <a:xfrm>
            <a:off x="6608742" y="902602"/>
            <a:ext cx="1116651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6600" b="1" dirty="0">
                <a:solidFill>
                  <a:srgbClr val="FFFFFF"/>
                </a:solidFill>
                <a:latin typeface="PT Astra Sans" panose="020B0603020203020204" pitchFamily="34" charset="-52"/>
                <a:ea typeface="PT Astra Sans" panose="020B0603020203020204" pitchFamily="34" charset="-52"/>
                <a:cs typeface="+mn-cs"/>
                <a:sym typeface="Arial Narrow"/>
              </a:rPr>
              <a:t>СПАСИБО ЗА ВНИМАНИЕ</a:t>
            </a:r>
            <a:endParaRPr lang="ru-RU" sz="6600" b="1" dirty="0">
              <a:solidFill>
                <a:srgbClr val="FFFFFF"/>
              </a:solidFill>
              <a:latin typeface="PT Astra Sans" panose="020B0603020203020204" pitchFamily="34" charset="-52"/>
              <a:ea typeface="PT Astra Sans" panose="020B0603020203020204" pitchFamily="34" charset="-52"/>
              <a:cs typeface="+mn-cs"/>
            </a:endParaRPr>
          </a:p>
        </p:txBody>
      </p:sp>
      <p:sp>
        <p:nvSpPr>
          <p:cNvPr id="4" name="Прямоугольник 3"/>
          <p:cNvSpPr/>
          <p:nvPr/>
        </p:nvSpPr>
        <p:spPr>
          <a:xfrm>
            <a:off x="7250583" y="2321296"/>
            <a:ext cx="9882834" cy="769441"/>
          </a:xfrm>
          <a:prstGeom prst="rect">
            <a:avLst/>
          </a:prstGeom>
        </p:spPr>
        <p:txBody>
          <a:bodyPr wrap="none">
            <a:spAutoFit/>
          </a:bodyPr>
          <a:lstStyle/>
          <a:p>
            <a:r>
              <a:rPr lang="ru-RU" sz="4400" b="1" dirty="0" smtClean="0">
                <a:solidFill>
                  <a:srgbClr val="FFFFFF"/>
                </a:solidFill>
                <a:latin typeface="PT Astra Sans" panose="020B0603020203020204" pitchFamily="34" charset="-52"/>
                <a:ea typeface="PT Astra Sans" panose="020B0603020203020204" pitchFamily="34" charset="-52"/>
                <a:cs typeface="+mn-cs"/>
              </a:rPr>
              <a:t>РАД </a:t>
            </a:r>
            <a:r>
              <a:rPr lang="ru-RU" sz="4400" b="1" dirty="0">
                <a:solidFill>
                  <a:srgbClr val="FFFFFF"/>
                </a:solidFill>
                <a:latin typeface="PT Astra Sans" panose="020B0603020203020204" pitchFamily="34" charset="-52"/>
                <a:ea typeface="PT Astra Sans" panose="020B0603020203020204" pitchFamily="34" charset="-52"/>
                <a:cs typeface="+mn-cs"/>
              </a:rPr>
              <a:t>ОТВЕТИТЬ НА ВАШИ ВОПРОСЫ</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ÐÐ°ÑÑÐ¸Ð½ÐºÐ¸ Ð¿Ð¾ Ð·Ð°Ð¿ÑÐ¾ÑÑ Ð³Ð¸Ð¿Ð¾ÑÐµÐ·Ð°"/>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Effect>
                      <a14:colorTemperature colorTemp="8800"/>
                    </a14:imgEffect>
                    <a14:imgEffect>
                      <a14:brightnessContrast bright="-40000" contrast="-20000"/>
                    </a14:imgEffect>
                  </a14:imgLayer>
                </a14:imgProps>
              </a:ext>
              <a:ext uri="{28A0092B-C50C-407E-A947-70E740481C1C}">
                <a14:useLocalDpi xmlns:a14="http://schemas.microsoft.com/office/drawing/2010/main" val="0"/>
              </a:ext>
            </a:extLst>
          </a:blip>
          <a:srcRect t="3809" b="15767"/>
          <a:stretch/>
        </p:blipFill>
        <p:spPr bwMode="auto">
          <a:xfrm>
            <a:off x="0" y="0"/>
            <a:ext cx="24412725" cy="13715999"/>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2521518"/>
            <a:ext cx="10870129" cy="9449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defRPr sz="2800">
                <a:solidFill>
                  <a:srgbClr val="253957"/>
                </a:solidFill>
                <a:latin typeface="+mn-lt"/>
                <a:ea typeface="+mn-ea"/>
                <a:cs typeface="+mn-cs"/>
                <a:sym typeface="Arial Narrow"/>
              </a:defRPr>
            </a:pPr>
            <a:r>
              <a:rPr lang="ru-RU" sz="4800" dirty="0">
                <a:solidFill>
                  <a:schemeClr val="bg1"/>
                </a:solidFill>
                <a:latin typeface="PT Astra Sans" panose="020B0603020203020204" pitchFamily="34" charset="-52"/>
                <a:ea typeface="PT Astra Sans" panose="020B0603020203020204" pitchFamily="34" charset="-52"/>
                <a:cs typeface="+mn-cs"/>
              </a:rPr>
              <a:t>С ростом технического прогресса, растет производство и популярность роботов. По всему миру роботов пытаются сделать максимально похожими на людей из-за чего могут возникать трудности с восприятием человекоподобных роботов. Эксперимент актуален, так как позволяет выявить недочеты в имитировании человеческого тела у роботов и объяснить почему человекоподобные роботы вызывают отвращение.</a:t>
            </a: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chemeClr val="bg1"/>
                </a:solidFill>
                <a:latin typeface="PT Astra Sans" panose="020B0603020203020204" pitchFamily="34" charset="-52"/>
                <a:ea typeface="PT Astra Sans" panose="020B0603020203020204" pitchFamily="34" charset="-52"/>
                <a:cs typeface="+mn-cs"/>
              </a:rPr>
              <a:t>Актуальность</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a:t>
            </a:r>
            <a:r>
              <a:rPr lang="ru-RU" sz="3200" dirty="0" smtClean="0">
                <a:solidFill>
                  <a:schemeClr val="bg1"/>
                </a:solidFill>
                <a:latin typeface="PT Astra Sans" panose="020B0603020203020204" pitchFamily="34" charset="-52"/>
                <a:ea typeface="PT Astra Sans" panose="020B0603020203020204" pitchFamily="34" charset="-52"/>
                <a:sym typeface="Arial Narrow"/>
              </a:rPr>
              <a:t>Е.С.</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2</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5" name="TextBox 4"/>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2021</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6" action="ppaction://hlinksldjump"/>
              </a:rPr>
              <a:t>в 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6" name="Рисунок 5"/>
          <p:cNvPicPr>
            <a:picLocks noChangeAspect="1"/>
          </p:cNvPicPr>
          <p:nvPr/>
        </p:nvPicPr>
        <p:blipFill>
          <a:blip r:embed="rId7"/>
          <a:stretch>
            <a:fillRect/>
          </a:stretch>
        </p:blipFill>
        <p:spPr>
          <a:xfrm>
            <a:off x="12580525" y="3387144"/>
            <a:ext cx="11307748" cy="7530402"/>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Картинки по запросу зловещая долина"/>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5"/>
                    </a14:imgEffect>
                    <a14:imgEffect>
                      <a14:colorTemperature colorTemp="5308"/>
                    </a14:imgEffect>
                    <a14:imgEffect>
                      <a14:saturation sat="87000"/>
                    </a14:imgEffect>
                    <a14:imgEffect>
                      <a14:brightnessContrast bright="-31000"/>
                    </a14:imgEffect>
                  </a14:imgLayer>
                </a14:imgProps>
              </a:ext>
              <a:ext uri="{28A0092B-C50C-407E-A947-70E740481C1C}">
                <a14:useLocalDpi xmlns:a14="http://schemas.microsoft.com/office/drawing/2010/main" val="0"/>
              </a:ext>
            </a:extLst>
          </a:blip>
          <a:srcRect t="5314" b="11007"/>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577368" y="4104928"/>
            <a:ext cx="10294065" cy="8202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defRPr sz="2800">
                <a:solidFill>
                  <a:srgbClr val="253957"/>
                </a:solidFill>
                <a:latin typeface="+mn-lt"/>
                <a:ea typeface="+mn-ea"/>
                <a:cs typeface="+mn-cs"/>
                <a:sym typeface="Arial Narrow"/>
              </a:defRPr>
            </a:pPr>
            <a:r>
              <a:rPr lang="ru-RU" sz="4800" dirty="0">
                <a:solidFill>
                  <a:schemeClr val="bg1"/>
                </a:solidFill>
                <a:latin typeface="PT Astra Sans" panose="020B0603020203020204" pitchFamily="34" charset="-52"/>
                <a:ea typeface="PT Astra Sans" panose="020B0603020203020204" pitchFamily="34" charset="-52"/>
                <a:cs typeface="+mn-cs"/>
              </a:rPr>
              <a:t>Эффект «зловещей долины» — гипотеза, по которой робот или другой объект, выглядящий или действующий примерно как человек, вызывает неприязнь и отвращение у людей-наблюдателей.</a:t>
            </a: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chemeClr val="bg1"/>
                </a:solidFill>
                <a:latin typeface="PT Astra Sans" panose="020B0603020203020204" pitchFamily="34" charset="-52"/>
                <a:ea typeface="PT Astra Sans" panose="020B0603020203020204" pitchFamily="34" charset="-52"/>
                <a:cs typeface="+mn-cs"/>
              </a:rPr>
              <a:t>Эффект «Зловещей долины»</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3</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6" action="ppaction://hlinksldjump"/>
              </a:rPr>
              <a:t>в 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pic>
        <p:nvPicPr>
          <p:cNvPr id="6" name="Рисунок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252" y="2691070"/>
            <a:ext cx="12070578" cy="9014079"/>
          </a:xfrm>
          <a:prstGeom prst="rect">
            <a:avLst/>
          </a:prstGeom>
        </p:spPr>
      </p:pic>
      <p:sp>
        <p:nvSpPr>
          <p:cNvPr id="14" name="Прямоугольник 13"/>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a:t>
            </a:r>
            <a:r>
              <a:rPr lang="ru-RU" sz="3200" dirty="0" smtClean="0">
                <a:solidFill>
                  <a:schemeClr val="bg1"/>
                </a:solidFill>
                <a:latin typeface="PT Astra Sans" panose="020B0603020203020204" pitchFamily="34" charset="-52"/>
                <a:ea typeface="PT Astra Sans" panose="020B0603020203020204" pitchFamily="34" charset="-52"/>
                <a:sym typeface="Arial Narrow"/>
              </a:rPr>
              <a:t>Е.С.</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15" name="TextBox 14"/>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2021</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360776505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ÐÐ°ÑÑÐ¸Ð½ÐºÐ¸ Ð¿Ð¾ Ð·Ð°Ð¿ÑÐ¾ÑÑ Ð¼Ð¾Ð·Ð³"/>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6282"/>
          <a:stretch/>
        </p:blipFill>
        <p:spPr bwMode="auto">
          <a:xfrm>
            <a:off x="0" y="0"/>
            <a:ext cx="24384000" cy="13715999"/>
          </a:xfrm>
          <a:prstGeom prst="rect">
            <a:avLst/>
          </a:prstGeom>
          <a:noFill/>
          <a:extLst>
            <a:ext uri="{909E8E84-426E-40DD-AFC4-6F175D3DCCD1}">
              <a14:hiddenFill xmlns:a14="http://schemas.microsoft.com/office/drawing/2010/main">
                <a:solidFill>
                  <a:srgbClr val="FFFFFF"/>
                </a:solidFill>
              </a14:hiddenFill>
            </a:ext>
          </a:extLst>
        </p:spPr>
      </p:pic>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5" y="2336409"/>
            <a:ext cx="21480833" cy="9938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r>
              <a:rPr lang="ru-RU" sz="4800" dirty="0" smtClean="0">
                <a:solidFill>
                  <a:schemeClr val="bg1"/>
                </a:solidFill>
              </a:rPr>
              <a:t>Цель: узнать есть </a:t>
            </a:r>
            <a:r>
              <a:rPr lang="ru-RU" sz="4800" dirty="0">
                <a:solidFill>
                  <a:schemeClr val="bg1"/>
                </a:solidFill>
              </a:rPr>
              <a:t>ли зависимость между </a:t>
            </a:r>
            <a:r>
              <a:rPr lang="ru-RU" sz="4800" dirty="0" err="1">
                <a:solidFill>
                  <a:schemeClr val="bg1"/>
                </a:solidFill>
              </a:rPr>
              <a:t>человекоподобностью</a:t>
            </a:r>
            <a:r>
              <a:rPr lang="ru-RU" sz="4800" dirty="0">
                <a:solidFill>
                  <a:schemeClr val="bg1"/>
                </a:solidFill>
              </a:rPr>
              <a:t> робота и эмоциональным восприятием </a:t>
            </a:r>
            <a:r>
              <a:rPr lang="ru-RU" sz="4800" dirty="0" smtClean="0">
                <a:solidFill>
                  <a:schemeClr val="bg1"/>
                </a:solidFill>
              </a:rPr>
              <a:t>людей и выявить существование эффекта «Зловещая долина»</a:t>
            </a:r>
          </a:p>
          <a:p>
            <a:pPr algn="l"/>
            <a:endParaRPr lang="ru-RU" sz="4400" dirty="0" smtClean="0">
              <a:solidFill>
                <a:schemeClr val="bg1"/>
              </a:solidFill>
              <a:latin typeface="PT Astra Sans" panose="020B0603020203020204" pitchFamily="34" charset="-52"/>
              <a:ea typeface="PT Astra Sans" panose="020B0603020203020204" pitchFamily="34" charset="-52"/>
            </a:endParaRPr>
          </a:p>
          <a:p>
            <a:pPr algn="l"/>
            <a:r>
              <a:rPr lang="ru-RU" sz="4800" dirty="0">
                <a:solidFill>
                  <a:schemeClr val="bg1"/>
                </a:solidFill>
              </a:rPr>
              <a:t>Гипотеза</a:t>
            </a:r>
            <a:r>
              <a:rPr lang="en-US" sz="4800" dirty="0">
                <a:solidFill>
                  <a:schemeClr val="bg1"/>
                </a:solidFill>
              </a:rPr>
              <a:t>: </a:t>
            </a:r>
            <a:r>
              <a:rPr lang="ru-RU" sz="4800" dirty="0">
                <a:solidFill>
                  <a:schemeClr val="bg1"/>
                </a:solidFill>
              </a:rPr>
              <a:t>наблюдение за человекоподобным объектом может вызывать </a:t>
            </a:r>
            <a:r>
              <a:rPr lang="ru-RU" sz="4800" dirty="0" smtClean="0">
                <a:solidFill>
                  <a:schemeClr val="bg1"/>
                </a:solidFill>
              </a:rPr>
              <a:t>отрицательные </a:t>
            </a:r>
            <a:r>
              <a:rPr lang="ru-RU" sz="4800" dirty="0">
                <a:solidFill>
                  <a:schemeClr val="bg1"/>
                </a:solidFill>
              </a:rPr>
              <a:t>чувства в зависимости от сходства с человеком.</a:t>
            </a:r>
          </a:p>
          <a:p>
            <a:endParaRPr lang="ru-RU" sz="4800" dirty="0">
              <a:solidFill>
                <a:schemeClr val="bg1"/>
              </a:solidFill>
            </a:endParaRPr>
          </a:p>
          <a:p>
            <a:pPr algn="l"/>
            <a:r>
              <a:rPr lang="ru-RU" sz="4800" dirty="0" smtClean="0">
                <a:solidFill>
                  <a:schemeClr val="bg1"/>
                </a:solidFill>
              </a:rPr>
              <a:t>Задачи </a:t>
            </a:r>
            <a:r>
              <a:rPr lang="ru-RU" sz="4800" dirty="0">
                <a:solidFill>
                  <a:schemeClr val="bg1"/>
                </a:solidFill>
              </a:rPr>
              <a:t>исследования:</a:t>
            </a:r>
          </a:p>
          <a:p>
            <a:pPr marL="1331913" lvl="0" indent="-627063" algn="l">
              <a:buFont typeface="+mj-lt"/>
              <a:buAutoNum type="arabicPeriod"/>
            </a:pPr>
            <a:r>
              <a:rPr lang="ru-RU" sz="4800" dirty="0">
                <a:solidFill>
                  <a:schemeClr val="bg1"/>
                </a:solidFill>
              </a:rPr>
              <a:t>Подобрать материал по выбранной теме.</a:t>
            </a:r>
          </a:p>
          <a:p>
            <a:pPr marL="1331913" lvl="0" indent="-627063" algn="l">
              <a:buFont typeface="+mj-lt"/>
              <a:buAutoNum type="arabicPeriod"/>
            </a:pPr>
            <a:r>
              <a:rPr lang="ru-RU" sz="4800" dirty="0">
                <a:solidFill>
                  <a:schemeClr val="bg1"/>
                </a:solidFill>
              </a:rPr>
              <a:t>Изучить эффект «Зловещая долина».</a:t>
            </a:r>
          </a:p>
          <a:p>
            <a:pPr marL="1331913" lvl="0" indent="-627063" algn="l">
              <a:buFont typeface="+mj-lt"/>
              <a:buAutoNum type="arabicPeriod"/>
            </a:pPr>
            <a:r>
              <a:rPr lang="ru-RU" sz="4800" dirty="0">
                <a:solidFill>
                  <a:schemeClr val="bg1"/>
                </a:solidFill>
              </a:rPr>
              <a:t>Провести социологическое исследование.</a:t>
            </a:r>
          </a:p>
          <a:p>
            <a:pPr marL="1331913" lvl="0" indent="-627063" algn="l">
              <a:buFont typeface="+mj-lt"/>
              <a:buAutoNum type="arabicPeriod"/>
            </a:pPr>
            <a:r>
              <a:rPr lang="ru-RU" sz="4800" dirty="0">
                <a:solidFill>
                  <a:schemeClr val="bg1"/>
                </a:solidFill>
              </a:rPr>
              <a:t>Подвести итоги исследования.</a:t>
            </a:r>
          </a:p>
          <a:p>
            <a:pPr marL="1331913" lvl="0" indent="-627063" algn="l">
              <a:buFont typeface="+mj-lt"/>
              <a:buAutoNum type="arabicPeriod"/>
            </a:pPr>
            <a:r>
              <a:rPr lang="ru-RU" sz="4800" dirty="0">
                <a:solidFill>
                  <a:schemeClr val="bg1"/>
                </a:solidFill>
              </a:rPr>
              <a:t>Описать результаты исследования.</a:t>
            </a:r>
          </a:p>
          <a:p>
            <a:pPr algn="l"/>
            <a:endParaRPr lang="ru-RU" dirty="0">
              <a:solidFill>
                <a:schemeClr val="bg1"/>
              </a:solidFill>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smtClean="0">
                <a:solidFill>
                  <a:schemeClr val="bg1"/>
                </a:solidFill>
                <a:latin typeface="PT Astra Sans" panose="020B0603020203020204" pitchFamily="34" charset="-52"/>
                <a:ea typeface="PT Astra Sans" panose="020B0603020203020204" pitchFamily="34" charset="-52"/>
                <a:cs typeface="+mn-cs"/>
              </a:rPr>
              <a:t>Цель и задачи</a:t>
            </a:r>
            <a:endParaRPr lang="ru-RU" sz="7000" b="1" cap="all" dirty="0">
              <a:solidFill>
                <a:schemeClr val="bg1"/>
              </a:solidFill>
              <a:latin typeface="PT Astra Sans" panose="020B0603020203020204" pitchFamily="34" charset="-52"/>
              <a:ea typeface="PT Astra Sans" panose="020B0603020203020204" pitchFamily="34" charset="-52"/>
              <a:cs typeface="+mn-cs"/>
            </a:endParaRP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solidFill>
                <a:schemeClr val="bg1"/>
              </a:solidFill>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chemeClr val="bg1"/>
                </a:solidFill>
                <a:latin typeface="PT Astra Sans" panose="020B0603020203020204" pitchFamily="34" charset="-52"/>
                <a:ea typeface="PT Astra Sans" panose="020B0603020203020204" pitchFamily="34" charset="-52"/>
              </a:rPr>
              <a:pPr/>
              <a:t>4</a:t>
            </a:fld>
            <a:r>
              <a:rPr lang="en-US" sz="3200" dirty="0">
                <a:solidFill>
                  <a:schemeClr val="bg1"/>
                </a:solidFill>
                <a:latin typeface="PT Astra Sans" panose="020B0603020203020204" pitchFamily="34" charset="-52"/>
                <a:ea typeface="PT Astra Sans" panose="020B0603020203020204" pitchFamily="34" charset="-52"/>
              </a:rPr>
              <a:t>/</a:t>
            </a:r>
            <a:r>
              <a:rPr lang="ru-RU" sz="3200" dirty="0">
                <a:solidFill>
                  <a:schemeClr val="bg1"/>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619013" y="13074356"/>
            <a:ext cx="2359619"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chemeClr val="bg1"/>
                </a:solidFill>
                <a:latin typeface="PT Astra Sans" panose="020B0603020203020204" pitchFamily="34" charset="-52"/>
                <a:ea typeface="PT Astra Sans" panose="020B0603020203020204" pitchFamily="34" charset="-52"/>
                <a:hlinkClick r:id="rId5" action="ppaction://hlinksldjump"/>
              </a:rPr>
              <a:t>в оглавление</a:t>
            </a:r>
            <a:endParaRPr lang="ru-RU" sz="2800" dirty="0">
              <a:solidFill>
                <a:schemeClr val="bg1"/>
              </a:solidFill>
              <a:latin typeface="PT Astra Sans" panose="020B0603020203020204" pitchFamily="34" charset="-52"/>
              <a:ea typeface="PT Astra Sans" panose="020B0603020203020204" pitchFamily="34" charset="-52"/>
            </a:endParaRPr>
          </a:p>
        </p:txBody>
      </p:sp>
      <p:sp>
        <p:nvSpPr>
          <p:cNvPr id="11" name="Прямоугольник 10"/>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chemeClr val="bg1"/>
                </a:solidFill>
                <a:latin typeface="PT Astra Sans" panose="020B0603020203020204" pitchFamily="34" charset="-52"/>
                <a:ea typeface="PT Astra Sans" panose="020B0603020203020204" pitchFamily="34" charset="-52"/>
                <a:sym typeface="Arial Narrow"/>
              </a:rPr>
              <a:t>Чепоков </a:t>
            </a:r>
            <a:r>
              <a:rPr lang="ru-RU" sz="3200" dirty="0" smtClean="0">
                <a:solidFill>
                  <a:schemeClr val="bg1"/>
                </a:solidFill>
                <a:latin typeface="PT Astra Sans" panose="020B0603020203020204" pitchFamily="34" charset="-52"/>
                <a:ea typeface="PT Astra Sans" panose="020B0603020203020204" pitchFamily="34" charset="-52"/>
                <a:sym typeface="Arial Narrow"/>
              </a:rPr>
              <a:t>Е.С.</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
        <p:nvSpPr>
          <p:cNvPr id="12" name="TextBox 11"/>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chemeClr val="bg1"/>
                </a:solidFill>
                <a:latin typeface="PT Astra Sans" panose="020B0603020203020204" pitchFamily="34" charset="-52"/>
                <a:ea typeface="PT Astra Sans" panose="020B0603020203020204" pitchFamily="34" charset="-52"/>
                <a:sym typeface="Arial Narrow"/>
              </a:rPr>
              <a:t>Пермь, </a:t>
            </a:r>
            <a:r>
              <a:rPr lang="ru-RU" sz="3200" dirty="0" smtClean="0">
                <a:solidFill>
                  <a:schemeClr val="bg1"/>
                </a:solidFill>
                <a:latin typeface="PT Astra Sans" panose="020B0603020203020204" pitchFamily="34" charset="-52"/>
                <a:ea typeface="PT Astra Sans" panose="020B0603020203020204" pitchFamily="34" charset="-52"/>
                <a:sym typeface="Arial Narrow"/>
              </a:rPr>
              <a:t>2021</a:t>
            </a:r>
            <a:endParaRPr lang="ru-RU" sz="3200" dirty="0">
              <a:solidFill>
                <a:schemeClr val="bg1"/>
              </a:solidFill>
              <a:latin typeface="PT Astra Sans" panose="020B0603020203020204" pitchFamily="34" charset="-52"/>
              <a:ea typeface="PT Astra Sans" panose="020B0603020203020204" pitchFamily="34" charset="-52"/>
              <a:sym typeface="Arial Narrow"/>
            </a:endParaRPr>
          </a:p>
        </p:txBody>
      </p:sp>
    </p:spTree>
    <p:extLst>
      <p:ext uri="{BB962C8B-B14F-4D97-AF65-F5344CB8AC3E}">
        <p14:creationId xmlns:p14="http://schemas.microsoft.com/office/powerpoint/2010/main" val="98191835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717509"/>
            <a:ext cx="11086153" cy="7681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algn="l">
              <a:spcAft>
                <a:spcPts val="1200"/>
              </a:spcAft>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rPr>
              <a:t>Для эксперимента мы выбрали несколько роботов разной </a:t>
            </a:r>
            <a:r>
              <a:rPr lang="ru-RU" sz="4800" dirty="0" err="1">
                <a:solidFill>
                  <a:srgbClr val="253957"/>
                </a:solidFill>
                <a:latin typeface="PT Astra Sans" panose="020B0603020203020204" pitchFamily="34" charset="-52"/>
                <a:ea typeface="PT Astra Sans" panose="020B0603020203020204" pitchFamily="34" charset="-52"/>
                <a:cs typeface="+mn-cs"/>
              </a:rPr>
              <a:t>челоекоподобности</a:t>
            </a:r>
            <a:endParaRPr lang="ru-RU" sz="4800" dirty="0">
              <a:solidFill>
                <a:srgbClr val="253957"/>
              </a:solidFill>
              <a:latin typeface="PT Astra Sans" panose="020B0603020203020204" pitchFamily="34" charset="-52"/>
              <a:ea typeface="PT Astra Sans" panose="020B0603020203020204" pitchFamily="34" charset="-52"/>
              <a:cs typeface="+mn-cs"/>
            </a:endParaRPr>
          </a:p>
          <a:p>
            <a:pPr algn="l">
              <a:spcAft>
                <a:spcPts val="1200"/>
              </a:spcAft>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rPr>
              <a:t>В качестве испытуемых выбрали девушек 18-20 лет</a:t>
            </a:r>
          </a:p>
          <a:p>
            <a:pPr algn="l">
              <a:spcAft>
                <a:spcPts val="1200"/>
              </a:spcAft>
              <a:defRPr sz="2800">
                <a:solidFill>
                  <a:srgbClr val="253957"/>
                </a:solidFill>
                <a:latin typeface="+mn-lt"/>
                <a:ea typeface="+mn-ea"/>
                <a:cs typeface="+mn-cs"/>
                <a:sym typeface="Arial Narrow"/>
              </a:defRPr>
            </a:pPr>
            <a:r>
              <a:rPr lang="ru-RU" sz="4800" dirty="0">
                <a:solidFill>
                  <a:srgbClr val="253957"/>
                </a:solidFill>
                <a:latin typeface="PT Astra Sans" panose="020B0603020203020204" pitchFamily="34" charset="-52"/>
                <a:ea typeface="PT Astra Sans" panose="020B0603020203020204" pitchFamily="34" charset="-52"/>
                <a:cs typeface="+mn-cs"/>
              </a:rPr>
              <a:t>Реакцию испытуемых мы загружали в приложение «</a:t>
            </a:r>
            <a:r>
              <a:rPr lang="en-US" sz="4800" dirty="0" err="1">
                <a:solidFill>
                  <a:srgbClr val="253957"/>
                </a:solidFill>
                <a:latin typeface="PT Astra Sans" panose="020B0603020203020204" pitchFamily="34" charset="-52"/>
                <a:ea typeface="PT Astra Sans" panose="020B0603020203020204" pitchFamily="34" charset="-52"/>
                <a:cs typeface="+mn-cs"/>
              </a:rPr>
              <a:t>emotionsdemo</a:t>
            </a:r>
            <a:r>
              <a:rPr lang="ru-RU" sz="4800" dirty="0">
                <a:solidFill>
                  <a:srgbClr val="253957"/>
                </a:solidFill>
                <a:latin typeface="PT Astra Sans" panose="020B0603020203020204" pitchFamily="34" charset="-52"/>
                <a:ea typeface="PT Astra Sans" panose="020B0603020203020204" pitchFamily="34" charset="-52"/>
                <a:cs typeface="+mn-cs"/>
              </a:rPr>
              <a:t>»</a:t>
            </a: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Эксперимент</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5</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1" name="Рисунок 10">
            <a:extLst>
              <a:ext uri="{FF2B5EF4-FFF2-40B4-BE49-F238E27FC236}">
                <a16:creationId xmlns:a16="http://schemas.microsoft.com/office/drawing/2014/main" id="{6556F2B6-E511-4EB4-AB5B-D1632D9D887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2858441"/>
            <a:ext cx="11803835" cy="7681822"/>
          </a:xfrm>
          <a:prstGeom prst="rect">
            <a:avLst/>
          </a:prstGeom>
          <a:noFill/>
          <a:ln>
            <a:noFill/>
          </a:ln>
        </p:spPr>
      </p:pic>
      <p:sp>
        <p:nvSpPr>
          <p:cNvPr id="12" name="Прямоугольник 11"/>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3" name="TextBox 12"/>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385467635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855" y="3329608"/>
            <a:ext cx="21523142" cy="8069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1" spcCol="1076157"/>
          <a:lstStyle/>
          <a:p>
            <a:pPr marL="685800" indent="-685800" algn="l">
              <a:buFont typeface="Arial" panose="020B0604020202020204" pitchFamily="34" charset="0"/>
              <a:buChar char="•"/>
              <a:defRPr sz="2800">
                <a:solidFill>
                  <a:srgbClr val="253957"/>
                </a:solidFill>
                <a:latin typeface="+mn-lt"/>
                <a:ea typeface="+mn-ea"/>
                <a:cs typeface="+mn-cs"/>
                <a:sym typeface="Arial Narrow"/>
              </a:defRPr>
            </a:pPr>
            <a:endParaRPr lang="ru-RU" sz="5400" dirty="0">
              <a:solidFill>
                <a:srgbClr val="253957"/>
              </a:solidFill>
              <a:latin typeface="PT Astra Sans" panose="020B0603020203020204" pitchFamily="34" charset="-52"/>
              <a:ea typeface="PT Astra Sans" panose="020B0603020203020204" pitchFamily="34" charset="-52"/>
              <a:cs typeface="+mn-cs"/>
            </a:endParaRPr>
          </a:p>
        </p:txBody>
      </p:sp>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Выбор роботов</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6</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0" name="Рисунок 9">
            <a:extLst>
              <a:ext uri="{FF2B5EF4-FFF2-40B4-BE49-F238E27FC236}">
                <a16:creationId xmlns:a16="http://schemas.microsoft.com/office/drawing/2014/main" id="{0B799FF7-A2B3-4EC6-B749-712446764E5A}"/>
              </a:ext>
            </a:extLst>
          </p:cNvPr>
          <p:cNvPicPr/>
          <p:nvPr/>
        </p:nvPicPr>
        <p:blipFill>
          <a:blip r:embed="rId5"/>
          <a:stretch>
            <a:fillRect/>
          </a:stretch>
        </p:blipFill>
        <p:spPr>
          <a:xfrm>
            <a:off x="1462808" y="2448030"/>
            <a:ext cx="4526602" cy="5131097"/>
          </a:xfrm>
          <a:prstGeom prst="rect">
            <a:avLst/>
          </a:prstGeom>
        </p:spPr>
      </p:pic>
      <p:pic>
        <p:nvPicPr>
          <p:cNvPr id="13" name="Рисунок 12">
            <a:extLst>
              <a:ext uri="{FF2B5EF4-FFF2-40B4-BE49-F238E27FC236}">
                <a16:creationId xmlns:a16="http://schemas.microsoft.com/office/drawing/2014/main" id="{9A87D83A-B851-4C95-B498-3B50FA8405A1}"/>
              </a:ext>
            </a:extLst>
          </p:cNvPr>
          <p:cNvPicPr/>
          <p:nvPr/>
        </p:nvPicPr>
        <p:blipFill>
          <a:blip r:embed="rId6"/>
          <a:stretch>
            <a:fillRect/>
          </a:stretch>
        </p:blipFill>
        <p:spPr>
          <a:xfrm>
            <a:off x="9271223" y="7798654"/>
            <a:ext cx="5911737" cy="4715724"/>
          </a:xfrm>
          <a:prstGeom prst="rect">
            <a:avLst/>
          </a:prstGeom>
        </p:spPr>
      </p:pic>
      <p:pic>
        <p:nvPicPr>
          <p:cNvPr id="15" name="Рисунок 14">
            <a:extLst>
              <a:ext uri="{FF2B5EF4-FFF2-40B4-BE49-F238E27FC236}">
                <a16:creationId xmlns:a16="http://schemas.microsoft.com/office/drawing/2014/main" id="{59AE34B0-49C4-4836-9F95-120E66AB6AC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51180" y="2448031"/>
            <a:ext cx="5399179" cy="5114140"/>
          </a:xfrm>
          <a:prstGeom prst="rect">
            <a:avLst/>
          </a:prstGeom>
          <a:noFill/>
          <a:ln>
            <a:noFill/>
          </a:ln>
        </p:spPr>
      </p:pic>
      <p:pic>
        <p:nvPicPr>
          <p:cNvPr id="16" name="Рисунок 15">
            <a:extLst>
              <a:ext uri="{FF2B5EF4-FFF2-40B4-BE49-F238E27FC236}">
                <a16:creationId xmlns:a16="http://schemas.microsoft.com/office/drawing/2014/main" id="{CBA5ABA2-88B6-40A5-8FB3-5F17F19777B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1754718" y="2453221"/>
            <a:ext cx="5345489" cy="5109303"/>
          </a:xfrm>
          <a:prstGeom prst="rect">
            <a:avLst/>
          </a:prstGeom>
          <a:noFill/>
          <a:ln>
            <a:noFill/>
          </a:ln>
        </p:spPr>
      </p:pic>
      <p:pic>
        <p:nvPicPr>
          <p:cNvPr id="17" name="Рисунок 16">
            <a:extLst>
              <a:ext uri="{FF2B5EF4-FFF2-40B4-BE49-F238E27FC236}">
                <a16:creationId xmlns:a16="http://schemas.microsoft.com/office/drawing/2014/main" id="{2FC51A03-CE76-41F0-807C-4971E8F31371}"/>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7306366" y="2448030"/>
            <a:ext cx="4994196" cy="5114141"/>
          </a:xfrm>
          <a:prstGeom prst="rect">
            <a:avLst/>
          </a:prstGeom>
          <a:noFill/>
          <a:ln>
            <a:noFill/>
          </a:ln>
        </p:spPr>
      </p:pic>
      <p:sp>
        <p:nvSpPr>
          <p:cNvPr id="18" name="Прямоугольник 17"/>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9" name="TextBox 18"/>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19317986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Результат эксперимента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7</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3" name="Рисунок 12">
            <a:extLst>
              <a:ext uri="{FF2B5EF4-FFF2-40B4-BE49-F238E27FC236}">
                <a16:creationId xmlns:a16="http://schemas.microsoft.com/office/drawing/2014/main" id="{DB65050F-92BA-4AFA-84E2-4E4428F36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01524" y="2886413"/>
            <a:ext cx="13105456" cy="8531864"/>
          </a:xfrm>
          <a:prstGeom prst="rect">
            <a:avLst/>
          </a:prstGeom>
          <a:noFill/>
          <a:ln>
            <a:noFill/>
          </a:ln>
        </p:spPr>
      </p:pic>
      <p:sp>
        <p:nvSpPr>
          <p:cNvPr id="6" name="Прямоугольник 5">
            <a:extLst>
              <a:ext uri="{FF2B5EF4-FFF2-40B4-BE49-F238E27FC236}">
                <a16:creationId xmlns:a16="http://schemas.microsoft.com/office/drawing/2014/main" id="{E131B5DB-9FF1-4DF0-83EB-AFC22A8D29DD}"/>
              </a:ext>
            </a:extLst>
          </p:cNvPr>
          <p:cNvSpPr/>
          <p:nvPr/>
        </p:nvSpPr>
        <p:spPr>
          <a:xfrm>
            <a:off x="5858252" y="11178480"/>
            <a:ext cx="12192000" cy="1307537"/>
          </a:xfrm>
          <a:prstGeom prst="rect">
            <a:avLst/>
          </a:prstGeom>
        </p:spPr>
        <p:txBody>
          <a:bodyPr>
            <a:spAutoFit/>
          </a:bodyPr>
          <a:lstStyle/>
          <a:p>
            <a:pPr indent="450215">
              <a:lnSpc>
                <a:spcPct val="150000"/>
              </a:lnSpc>
              <a:spcAft>
                <a:spcPts val="600"/>
              </a:spcAft>
            </a:pPr>
            <a:r>
              <a:rPr lang="ru-RU" sz="2800" b="1" i="1" dirty="0">
                <a:latin typeface="Times New Roman" panose="02020603050405020304" pitchFamily="18" charset="0"/>
                <a:ea typeface="Calibri" panose="020F0502020204030204" pitchFamily="34" charset="0"/>
                <a:cs typeface="Times New Roman" panose="02020603050405020304" pitchFamily="18" charset="0"/>
              </a:rPr>
              <a:t>График зависимости разницы между позитивными и негативными эмоциями и </a:t>
            </a:r>
            <a:r>
              <a:rPr lang="ru-RU" sz="2800" b="1" i="1" dirty="0" err="1">
                <a:latin typeface="Times New Roman" panose="02020603050405020304" pitchFamily="18" charset="0"/>
                <a:ea typeface="Calibri" panose="020F0502020204030204" pitchFamily="34" charset="0"/>
                <a:cs typeface="Times New Roman" panose="02020603050405020304" pitchFamily="18" charset="0"/>
              </a:rPr>
              <a:t>человекоподобности</a:t>
            </a:r>
            <a:r>
              <a:rPr lang="ru-RU" sz="2800" b="1" i="1" dirty="0">
                <a:latin typeface="Times New Roman" panose="02020603050405020304" pitchFamily="18" charset="0"/>
                <a:ea typeface="Calibri" panose="020F0502020204030204" pitchFamily="34" charset="0"/>
                <a:cs typeface="Times New Roman" panose="02020603050405020304" pitchFamily="18" charset="0"/>
              </a:rPr>
              <a:t> роботов</a:t>
            </a:r>
          </a:p>
        </p:txBody>
      </p:sp>
      <p:sp>
        <p:nvSpPr>
          <p:cNvPr id="15" name="Прямоугольник 14"/>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6" name="TextBox 15"/>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156368205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Результат эксперимента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8</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3"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3" name="Рисунок 12">
            <a:extLst>
              <a:ext uri="{FF2B5EF4-FFF2-40B4-BE49-F238E27FC236}">
                <a16:creationId xmlns:a16="http://schemas.microsoft.com/office/drawing/2014/main" id="{24CCF163-592A-4A80-89B8-9AA7FBADFE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41693" y="2750513"/>
            <a:ext cx="20765746" cy="9292055"/>
          </a:xfrm>
          <a:prstGeom prst="rect">
            <a:avLst/>
          </a:prstGeom>
          <a:noFill/>
          <a:ln>
            <a:noFill/>
          </a:ln>
        </p:spPr>
      </p:pic>
      <p:sp>
        <p:nvSpPr>
          <p:cNvPr id="6" name="Прямоугольник 5">
            <a:extLst>
              <a:ext uri="{FF2B5EF4-FFF2-40B4-BE49-F238E27FC236}">
                <a16:creationId xmlns:a16="http://schemas.microsoft.com/office/drawing/2014/main" id="{EA0A72C7-08F0-48D3-840C-C36DE8103E0D}"/>
              </a:ext>
            </a:extLst>
          </p:cNvPr>
          <p:cNvSpPr/>
          <p:nvPr/>
        </p:nvSpPr>
        <p:spPr>
          <a:xfrm>
            <a:off x="2924985" y="1997651"/>
            <a:ext cx="18058534" cy="823752"/>
          </a:xfrm>
          <a:prstGeom prst="rect">
            <a:avLst/>
          </a:prstGeom>
        </p:spPr>
        <p:txBody>
          <a:bodyPr wrap="square">
            <a:spAutoFit/>
          </a:bodyPr>
          <a:lstStyle/>
          <a:p>
            <a:pPr indent="450215">
              <a:lnSpc>
                <a:spcPct val="150000"/>
              </a:lnSpc>
              <a:spcAft>
                <a:spcPts val="600"/>
              </a:spcAft>
            </a:pPr>
            <a:r>
              <a:rPr lang="ru-RU" sz="3600" dirty="0">
                <a:latin typeface="Times New Roman" panose="02020603050405020304" pitchFamily="18" charset="0"/>
                <a:ea typeface="Calibri" panose="020F0502020204030204" pitchFamily="34" charset="0"/>
                <a:cs typeface="Times New Roman" panose="02020603050405020304" pitchFamily="18" charset="0"/>
              </a:rPr>
              <a:t>Диаграмма распределения среднего количества каждой эмоции по каждой сущности</a:t>
            </a:r>
          </a:p>
        </p:txBody>
      </p:sp>
      <p:sp>
        <p:nvSpPr>
          <p:cNvPr id="11" name="Прямоугольник 10"/>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2" name="TextBox 11"/>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277889705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4119276" y="614680"/>
            <a:ext cx="15958986" cy="129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3000">
                <a:solidFill>
                  <a:srgbClr val="253957"/>
                </a:solidFill>
                <a:latin typeface="+mn-lt"/>
                <a:ea typeface="+mn-ea"/>
                <a:cs typeface="+mn-cs"/>
                <a:sym typeface="Arial Narrow"/>
              </a:defRPr>
            </a:pPr>
            <a:r>
              <a:rPr lang="ru-RU" sz="7000" b="1" cap="all" dirty="0">
                <a:solidFill>
                  <a:srgbClr val="253957"/>
                </a:solidFill>
                <a:latin typeface="PT Astra Sans" panose="020B0603020203020204" pitchFamily="34" charset="-52"/>
                <a:ea typeface="PT Astra Sans" panose="020B0603020203020204" pitchFamily="34" charset="-52"/>
                <a:cs typeface="+mn-cs"/>
              </a:rPr>
              <a:t>Результат эксперимента</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latin typeface="PT Astra Sans" panose="020B0603020203020204" pitchFamily="34" charset="-52"/>
              <a:ea typeface="PT Astra Sans" panose="020B0603020203020204" pitchFamily="34" charset="-52"/>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4" name="Номер слайда 3"/>
          <p:cNvSpPr>
            <a:spLocks noGrp="1"/>
          </p:cNvSpPr>
          <p:nvPr>
            <p:ph type="sldNum" sz="quarter" idx="2"/>
          </p:nvPr>
        </p:nvSpPr>
        <p:spPr>
          <a:xfrm>
            <a:off x="21297083" y="12704041"/>
            <a:ext cx="1003479" cy="636712"/>
          </a:xfrm>
        </p:spPr>
        <p:txBody>
          <a:bodyPr/>
          <a:lstStyle/>
          <a:p>
            <a:fld id="{86CB4B4D-7CA3-9044-876B-883B54F8677D}" type="slidenum">
              <a:rPr lang="ru-RU" sz="3200" smtClean="0">
                <a:solidFill>
                  <a:srgbClr val="253957"/>
                </a:solidFill>
                <a:latin typeface="PT Astra Sans" panose="020B0603020203020204" pitchFamily="34" charset="-52"/>
                <a:ea typeface="PT Astra Sans" panose="020B0603020203020204" pitchFamily="34" charset="-52"/>
              </a:rPr>
              <a:pPr/>
              <a:t>9</a:t>
            </a:fld>
            <a:r>
              <a:rPr lang="en-US" sz="3200" dirty="0">
                <a:solidFill>
                  <a:srgbClr val="253957"/>
                </a:solidFill>
                <a:latin typeface="PT Astra Sans" panose="020B0603020203020204" pitchFamily="34" charset="-52"/>
                <a:ea typeface="PT Astra Sans" panose="020B0603020203020204" pitchFamily="34" charset="-52"/>
              </a:rPr>
              <a:t>/</a:t>
            </a:r>
            <a:r>
              <a:rPr lang="ru-RU" sz="3200" dirty="0">
                <a:solidFill>
                  <a:srgbClr val="253957"/>
                </a:solidFill>
                <a:latin typeface="PT Astra Sans" panose="020B0603020203020204" pitchFamily="34" charset="-52"/>
                <a:ea typeface="PT Astra Sans" panose="020B0603020203020204" pitchFamily="34" charset="-52"/>
              </a:rPr>
              <a:t>12</a:t>
            </a:r>
          </a:p>
        </p:txBody>
      </p:sp>
      <p:sp>
        <p:nvSpPr>
          <p:cNvPr id="3" name="TextBox 2"/>
          <p:cNvSpPr txBox="1"/>
          <p:nvPr/>
        </p:nvSpPr>
        <p:spPr>
          <a:xfrm>
            <a:off x="20738436" y="13074356"/>
            <a:ext cx="2120772"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2800" dirty="0">
                <a:solidFill>
                  <a:srgbClr val="253957"/>
                </a:solidFill>
                <a:latin typeface="PT Astra Sans" panose="020B0603020203020204" pitchFamily="34" charset="-52"/>
                <a:ea typeface="PT Astra Sans" panose="020B0603020203020204" pitchFamily="34" charset="-52"/>
                <a:hlinkClick r:id="rId4" action="ppaction://hlinksldjump"/>
              </a:rPr>
              <a:t>в оглавление</a:t>
            </a:r>
            <a:endParaRPr lang="ru-RU" sz="2800" dirty="0">
              <a:solidFill>
                <a:srgbClr val="253957"/>
              </a:solidFill>
              <a:latin typeface="PT Astra Sans" panose="020B0603020203020204" pitchFamily="34" charset="-52"/>
              <a:ea typeface="PT Astra Sans" panose="020B0603020203020204" pitchFamily="34" charset="-52"/>
            </a:endParaRPr>
          </a:p>
        </p:txBody>
      </p:sp>
      <p:pic>
        <p:nvPicPr>
          <p:cNvPr id="11" name="Рисунок 10">
            <a:extLst>
              <a:ext uri="{FF2B5EF4-FFF2-40B4-BE49-F238E27FC236}">
                <a16:creationId xmlns:a16="http://schemas.microsoft.com/office/drawing/2014/main" id="{ACE3A149-4C57-4CC2-BB35-409D4510D51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57619" y="3250206"/>
            <a:ext cx="10574341" cy="7928274"/>
          </a:xfrm>
          <a:prstGeom prst="rect">
            <a:avLst/>
          </a:prstGeom>
          <a:noFill/>
          <a:ln>
            <a:noFill/>
          </a:ln>
        </p:spPr>
      </p:pic>
      <p:pic>
        <p:nvPicPr>
          <p:cNvPr id="12" name="Рисунок 11">
            <a:extLst>
              <a:ext uri="{FF2B5EF4-FFF2-40B4-BE49-F238E27FC236}">
                <a16:creationId xmlns:a16="http://schemas.microsoft.com/office/drawing/2014/main" id="{75BE5352-E406-465C-B3A4-8D2E903A567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2288237" y="3250097"/>
            <a:ext cx="11067984" cy="7928274"/>
          </a:xfrm>
          <a:prstGeom prst="rect">
            <a:avLst/>
          </a:prstGeom>
          <a:noFill/>
          <a:ln>
            <a:noFill/>
          </a:ln>
        </p:spPr>
      </p:pic>
      <p:sp>
        <p:nvSpPr>
          <p:cNvPr id="13" name="Прямоугольник 12"/>
          <p:cNvSpPr/>
          <p:nvPr/>
        </p:nvSpPr>
        <p:spPr>
          <a:xfrm>
            <a:off x="9180314" y="12750508"/>
            <a:ext cx="6504353" cy="584775"/>
          </a:xfrm>
          <a:prstGeom prst="rect">
            <a:avLst/>
          </a:prstGeom>
        </p:spPr>
        <p:txBody>
          <a:bodyPr wrap="square">
            <a:spAutoFit/>
          </a:bodyPr>
          <a:lstStyle/>
          <a:p>
            <a:pPr>
              <a:defRPr sz="4200">
                <a:solidFill>
                  <a:srgbClr val="253957"/>
                </a:solidFill>
                <a:latin typeface="+mn-lt"/>
                <a:ea typeface="+mn-ea"/>
                <a:cs typeface="+mn-cs"/>
                <a:sym typeface="Arial Narrow"/>
              </a:defRPr>
            </a:pPr>
            <a:r>
              <a:rPr lang="ru-RU" sz="3200" dirty="0">
                <a:solidFill>
                  <a:srgbClr val="253957"/>
                </a:solidFill>
                <a:latin typeface="PT Astra Sans" panose="020B0603020203020204" pitchFamily="34" charset="-52"/>
                <a:ea typeface="PT Astra Sans" panose="020B0603020203020204" pitchFamily="34" charset="-52"/>
                <a:sym typeface="Arial Narrow"/>
              </a:rPr>
              <a:t>Чепоков Е.С.</a:t>
            </a:r>
          </a:p>
        </p:txBody>
      </p:sp>
      <p:sp>
        <p:nvSpPr>
          <p:cNvPr id="14" name="TextBox 13"/>
          <p:cNvSpPr txBox="1"/>
          <p:nvPr/>
        </p:nvSpPr>
        <p:spPr>
          <a:xfrm>
            <a:off x="1111296" y="12724540"/>
            <a:ext cx="248144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ru-RU" sz="3200" dirty="0">
                <a:solidFill>
                  <a:srgbClr val="253957"/>
                </a:solidFill>
                <a:latin typeface="PT Astra Sans" panose="020B0603020203020204" pitchFamily="34" charset="-52"/>
                <a:ea typeface="PT Astra Sans" panose="020B0603020203020204" pitchFamily="34" charset="-52"/>
                <a:sym typeface="Arial Narrow"/>
              </a:rPr>
              <a:t>Пермь, 2021</a:t>
            </a:r>
          </a:p>
        </p:txBody>
      </p:sp>
    </p:spTree>
    <p:extLst>
      <p:ext uri="{BB962C8B-B14F-4D97-AF65-F5344CB8AC3E}">
        <p14:creationId xmlns:p14="http://schemas.microsoft.com/office/powerpoint/2010/main" val="807802718"/>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TotalTime>
  <Words>1338</Words>
  <Application>Microsoft Office PowerPoint</Application>
  <PresentationFormat>Произвольный</PresentationFormat>
  <Paragraphs>101</Paragraphs>
  <Slides>13</Slides>
  <Notes>7</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13</vt:i4>
      </vt:variant>
    </vt:vector>
  </HeadingPairs>
  <TitlesOfParts>
    <vt:vector size="23" baseType="lpstr">
      <vt:lpstr>Arial</vt:lpstr>
      <vt:lpstr>Arial Narrow</vt:lpstr>
      <vt:lpstr>Calibri</vt:lpstr>
      <vt:lpstr>Calibri Light</vt:lpstr>
      <vt:lpstr>Helvetica</vt:lpstr>
      <vt:lpstr>Helvetica Light</vt:lpstr>
      <vt:lpstr>Helvetica Neue</vt:lpstr>
      <vt:lpstr>PT Astra Sans</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Bloodies</dc:creator>
  <cp:lastModifiedBy>Елизар Чепоков</cp:lastModifiedBy>
  <cp:revision>61</cp:revision>
  <dcterms:modified xsi:type="dcterms:W3CDTF">2021-12-08T20:46:04Z</dcterms:modified>
</cp:coreProperties>
</file>